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8" r:id="rId3"/>
    <p:sldId id="257" r:id="rId4"/>
    <p:sldId id="259" r:id="rId5"/>
    <p:sldId id="260" r:id="rId6"/>
    <p:sldId id="261" r:id="rId7"/>
    <p:sldId id="263" r:id="rId8"/>
    <p:sldId id="262" r:id="rId9"/>
    <p:sldId id="264" r:id="rId10"/>
    <p:sldId id="265" r:id="rId11"/>
    <p:sldId id="266" r:id="rId12"/>
    <p:sldId id="267" r:id="rId13"/>
    <p:sldId id="268" r:id="rId14"/>
    <p:sldId id="270" r:id="rId15"/>
    <p:sldId id="271" r:id="rId16"/>
    <p:sldId id="272" r:id="rId17"/>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52DDB6-4C94-4042-AF5A-48CD301E6CC3}" type="datetimeFigureOut">
              <a:rPr lang="nl-NL" smtClean="0"/>
              <a:t>18-7-2026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6E787E-8BC1-4F42-B516-31FE21F78FAE}" type="slidenum">
              <a:rPr lang="nl-NL" smtClean="0"/>
              <a:t>‹nr.›</a:t>
            </a:fld>
            <a:endParaRPr lang="nl-NL"/>
          </a:p>
        </p:txBody>
      </p:sp>
    </p:spTree>
    <p:extLst>
      <p:ext uri="{BB962C8B-B14F-4D97-AF65-F5344CB8AC3E}">
        <p14:creationId xmlns:p14="http://schemas.microsoft.com/office/powerpoint/2010/main" val="10572747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5E65EA-8F2D-6143-25A6-68B42F89CDDA}"/>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F3570F9D-9947-265B-C7B9-2DCF7160476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6ED7AE24-DB15-348F-38EC-6CC00AAFFE51}"/>
              </a:ext>
            </a:extLst>
          </p:cNvPr>
          <p:cNvSpPr>
            <a:spLocks noGrp="1"/>
          </p:cNvSpPr>
          <p:nvPr>
            <p:ph type="dt" sz="half" idx="10"/>
          </p:nvPr>
        </p:nvSpPr>
        <p:spPr/>
        <p:txBody>
          <a:bodyPr/>
          <a:lstStyle/>
          <a:p>
            <a:fld id="{103BF3AA-0013-473F-B87F-26A908A1C77A}" type="datetimeFigureOut">
              <a:rPr lang="nl-NL" smtClean="0"/>
              <a:t>18-7-2026</a:t>
            </a:fld>
            <a:endParaRPr lang="nl-NL"/>
          </a:p>
        </p:txBody>
      </p:sp>
      <p:sp>
        <p:nvSpPr>
          <p:cNvPr id="5" name="Tijdelijke aanduiding voor voettekst 4">
            <a:extLst>
              <a:ext uri="{FF2B5EF4-FFF2-40B4-BE49-F238E27FC236}">
                <a16:creationId xmlns:a16="http://schemas.microsoft.com/office/drawing/2014/main" id="{79C17637-FF65-2E36-10ED-999D2E41DD0B}"/>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A22EDEED-102F-0DAC-0EAA-65F4B2B23824}"/>
              </a:ext>
            </a:extLst>
          </p:cNvPr>
          <p:cNvSpPr>
            <a:spLocks noGrp="1"/>
          </p:cNvSpPr>
          <p:nvPr>
            <p:ph type="sldNum" sz="quarter" idx="12"/>
          </p:nvPr>
        </p:nvSpPr>
        <p:spPr/>
        <p:txBody>
          <a:bodyPr/>
          <a:lstStyle/>
          <a:p>
            <a:fld id="{A5B09DBB-A5AA-41ED-8D73-9B855539A0E7}" type="slidenum">
              <a:rPr lang="nl-NL" smtClean="0"/>
              <a:t>‹nr.›</a:t>
            </a:fld>
            <a:endParaRPr lang="nl-NL"/>
          </a:p>
        </p:txBody>
      </p:sp>
    </p:spTree>
    <p:extLst>
      <p:ext uri="{BB962C8B-B14F-4D97-AF65-F5344CB8AC3E}">
        <p14:creationId xmlns:p14="http://schemas.microsoft.com/office/powerpoint/2010/main" val="42668065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5A0733-09ED-1579-0D18-2B4F9E82BDF8}"/>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078356F2-66CE-DBF9-7272-383FCBD54843}"/>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3B653AD9-345B-4C3C-0DBD-D54B6C161366}"/>
              </a:ext>
            </a:extLst>
          </p:cNvPr>
          <p:cNvSpPr>
            <a:spLocks noGrp="1"/>
          </p:cNvSpPr>
          <p:nvPr>
            <p:ph type="dt" sz="half" idx="10"/>
          </p:nvPr>
        </p:nvSpPr>
        <p:spPr/>
        <p:txBody>
          <a:bodyPr/>
          <a:lstStyle/>
          <a:p>
            <a:fld id="{103BF3AA-0013-473F-B87F-26A908A1C77A}" type="datetimeFigureOut">
              <a:rPr lang="nl-NL" smtClean="0"/>
              <a:t>18-7-2026</a:t>
            </a:fld>
            <a:endParaRPr lang="nl-NL"/>
          </a:p>
        </p:txBody>
      </p:sp>
      <p:sp>
        <p:nvSpPr>
          <p:cNvPr id="5" name="Tijdelijke aanduiding voor voettekst 4">
            <a:extLst>
              <a:ext uri="{FF2B5EF4-FFF2-40B4-BE49-F238E27FC236}">
                <a16:creationId xmlns:a16="http://schemas.microsoft.com/office/drawing/2014/main" id="{853C6089-49FF-DC41-0146-E90A5258A539}"/>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C36FED75-B1D5-D620-649C-65DDAFD4BF34}"/>
              </a:ext>
            </a:extLst>
          </p:cNvPr>
          <p:cNvSpPr>
            <a:spLocks noGrp="1"/>
          </p:cNvSpPr>
          <p:nvPr>
            <p:ph type="sldNum" sz="quarter" idx="12"/>
          </p:nvPr>
        </p:nvSpPr>
        <p:spPr/>
        <p:txBody>
          <a:bodyPr/>
          <a:lstStyle/>
          <a:p>
            <a:fld id="{A5B09DBB-A5AA-41ED-8D73-9B855539A0E7}" type="slidenum">
              <a:rPr lang="nl-NL" smtClean="0"/>
              <a:t>‹nr.›</a:t>
            </a:fld>
            <a:endParaRPr lang="nl-NL"/>
          </a:p>
        </p:txBody>
      </p:sp>
    </p:spTree>
    <p:extLst>
      <p:ext uri="{BB962C8B-B14F-4D97-AF65-F5344CB8AC3E}">
        <p14:creationId xmlns:p14="http://schemas.microsoft.com/office/powerpoint/2010/main" val="1968578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162B71-CE4B-1EC9-AA70-069B41A6FA99}"/>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8D739000-C8E8-79E6-F1DC-76D08659775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FE563ED3-0E6F-3C5E-C453-55D156BA6D00}"/>
              </a:ext>
            </a:extLst>
          </p:cNvPr>
          <p:cNvSpPr>
            <a:spLocks noGrp="1"/>
          </p:cNvSpPr>
          <p:nvPr>
            <p:ph type="dt" sz="half" idx="10"/>
          </p:nvPr>
        </p:nvSpPr>
        <p:spPr/>
        <p:txBody>
          <a:bodyPr/>
          <a:lstStyle/>
          <a:p>
            <a:fld id="{103BF3AA-0013-473F-B87F-26A908A1C77A}" type="datetimeFigureOut">
              <a:rPr lang="nl-NL" smtClean="0"/>
              <a:t>18-7-2026</a:t>
            </a:fld>
            <a:endParaRPr lang="nl-NL"/>
          </a:p>
        </p:txBody>
      </p:sp>
      <p:sp>
        <p:nvSpPr>
          <p:cNvPr id="5" name="Tijdelijke aanduiding voor voettekst 4">
            <a:extLst>
              <a:ext uri="{FF2B5EF4-FFF2-40B4-BE49-F238E27FC236}">
                <a16:creationId xmlns:a16="http://schemas.microsoft.com/office/drawing/2014/main" id="{C2B79E26-4B61-F427-1FD5-06540C4B0D14}"/>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1F83895E-908C-1934-10CC-884CAB513B2B}"/>
              </a:ext>
            </a:extLst>
          </p:cNvPr>
          <p:cNvSpPr>
            <a:spLocks noGrp="1"/>
          </p:cNvSpPr>
          <p:nvPr>
            <p:ph type="sldNum" sz="quarter" idx="12"/>
          </p:nvPr>
        </p:nvSpPr>
        <p:spPr/>
        <p:txBody>
          <a:bodyPr/>
          <a:lstStyle/>
          <a:p>
            <a:fld id="{A5B09DBB-A5AA-41ED-8D73-9B855539A0E7}" type="slidenum">
              <a:rPr lang="nl-NL" smtClean="0"/>
              <a:t>‹nr.›</a:t>
            </a:fld>
            <a:endParaRPr lang="nl-NL"/>
          </a:p>
        </p:txBody>
      </p:sp>
    </p:spTree>
    <p:extLst>
      <p:ext uri="{BB962C8B-B14F-4D97-AF65-F5344CB8AC3E}">
        <p14:creationId xmlns:p14="http://schemas.microsoft.com/office/powerpoint/2010/main" val="661952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C2EE20-79AE-F304-7607-C499B3F5B0B0}"/>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574B00A7-C3E0-8706-C4AB-E29D58E2D20B}"/>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6B97B479-8EDA-6D8A-B674-9DFD896C9633}"/>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4AB7D408-A78A-7CA2-51E8-D19129CDABB6}"/>
              </a:ext>
            </a:extLst>
          </p:cNvPr>
          <p:cNvSpPr>
            <a:spLocks noGrp="1"/>
          </p:cNvSpPr>
          <p:nvPr>
            <p:ph type="dt" sz="half" idx="10"/>
          </p:nvPr>
        </p:nvSpPr>
        <p:spPr/>
        <p:txBody>
          <a:bodyPr/>
          <a:lstStyle/>
          <a:p>
            <a:fld id="{103BF3AA-0013-473F-B87F-26A908A1C77A}" type="datetimeFigureOut">
              <a:rPr lang="nl-NL" smtClean="0"/>
              <a:t>18-7-2026</a:t>
            </a:fld>
            <a:endParaRPr lang="nl-NL"/>
          </a:p>
        </p:txBody>
      </p:sp>
      <p:sp>
        <p:nvSpPr>
          <p:cNvPr id="6" name="Tijdelijke aanduiding voor voettekst 5">
            <a:extLst>
              <a:ext uri="{FF2B5EF4-FFF2-40B4-BE49-F238E27FC236}">
                <a16:creationId xmlns:a16="http://schemas.microsoft.com/office/drawing/2014/main" id="{1B846A46-A749-F954-EFE8-7CB40602A42F}"/>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C5AC72E7-F2F1-9195-DF58-6754C2E747F2}"/>
              </a:ext>
            </a:extLst>
          </p:cNvPr>
          <p:cNvSpPr>
            <a:spLocks noGrp="1"/>
          </p:cNvSpPr>
          <p:nvPr>
            <p:ph type="sldNum" sz="quarter" idx="12"/>
          </p:nvPr>
        </p:nvSpPr>
        <p:spPr/>
        <p:txBody>
          <a:bodyPr/>
          <a:lstStyle/>
          <a:p>
            <a:fld id="{A5B09DBB-A5AA-41ED-8D73-9B855539A0E7}" type="slidenum">
              <a:rPr lang="nl-NL" smtClean="0"/>
              <a:t>‹nr.›</a:t>
            </a:fld>
            <a:endParaRPr lang="nl-NL"/>
          </a:p>
        </p:txBody>
      </p:sp>
    </p:spTree>
    <p:extLst>
      <p:ext uri="{BB962C8B-B14F-4D97-AF65-F5344CB8AC3E}">
        <p14:creationId xmlns:p14="http://schemas.microsoft.com/office/powerpoint/2010/main" val="18517474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9A976A-0D84-B62A-3105-829A114C40F8}"/>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7D7ED53F-DB81-6FB0-0758-D6047C4B98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B6DD6089-7EDA-10AD-0CB6-AC96D573EAAE}"/>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4050676F-8C04-96B5-4FA6-FD176A5D42A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4643DDFB-A2B8-7BF9-1F97-44D5CAB93CF4}"/>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32CCE920-E97C-18E9-9CC3-2CBDE7916756}"/>
              </a:ext>
            </a:extLst>
          </p:cNvPr>
          <p:cNvSpPr>
            <a:spLocks noGrp="1"/>
          </p:cNvSpPr>
          <p:nvPr>
            <p:ph type="dt" sz="half" idx="10"/>
          </p:nvPr>
        </p:nvSpPr>
        <p:spPr/>
        <p:txBody>
          <a:bodyPr/>
          <a:lstStyle/>
          <a:p>
            <a:fld id="{103BF3AA-0013-473F-B87F-26A908A1C77A}" type="datetimeFigureOut">
              <a:rPr lang="nl-NL" smtClean="0"/>
              <a:t>18-7-2026</a:t>
            </a:fld>
            <a:endParaRPr lang="nl-NL"/>
          </a:p>
        </p:txBody>
      </p:sp>
      <p:sp>
        <p:nvSpPr>
          <p:cNvPr id="8" name="Tijdelijke aanduiding voor voettekst 7">
            <a:extLst>
              <a:ext uri="{FF2B5EF4-FFF2-40B4-BE49-F238E27FC236}">
                <a16:creationId xmlns:a16="http://schemas.microsoft.com/office/drawing/2014/main" id="{AF8E14B7-C186-2316-EDAE-554DF770060A}"/>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7077B771-DF74-D2FD-D1D1-2BD6FF056B60}"/>
              </a:ext>
            </a:extLst>
          </p:cNvPr>
          <p:cNvSpPr>
            <a:spLocks noGrp="1"/>
          </p:cNvSpPr>
          <p:nvPr>
            <p:ph type="sldNum" sz="quarter" idx="12"/>
          </p:nvPr>
        </p:nvSpPr>
        <p:spPr/>
        <p:txBody>
          <a:bodyPr/>
          <a:lstStyle/>
          <a:p>
            <a:fld id="{A5B09DBB-A5AA-41ED-8D73-9B855539A0E7}" type="slidenum">
              <a:rPr lang="nl-NL" smtClean="0"/>
              <a:t>‹nr.›</a:t>
            </a:fld>
            <a:endParaRPr lang="nl-NL"/>
          </a:p>
        </p:txBody>
      </p:sp>
    </p:spTree>
    <p:extLst>
      <p:ext uri="{BB962C8B-B14F-4D97-AF65-F5344CB8AC3E}">
        <p14:creationId xmlns:p14="http://schemas.microsoft.com/office/powerpoint/2010/main" val="12220582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F0B6AE8-9D9E-B942-BFE6-86D2C8A938B3}"/>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F553871B-4901-83C5-A9EC-B633802CAC81}"/>
              </a:ext>
            </a:extLst>
          </p:cNvPr>
          <p:cNvSpPr>
            <a:spLocks noGrp="1"/>
          </p:cNvSpPr>
          <p:nvPr>
            <p:ph type="dt" sz="half" idx="10"/>
          </p:nvPr>
        </p:nvSpPr>
        <p:spPr/>
        <p:txBody>
          <a:bodyPr/>
          <a:lstStyle/>
          <a:p>
            <a:fld id="{103BF3AA-0013-473F-B87F-26A908A1C77A}" type="datetimeFigureOut">
              <a:rPr lang="nl-NL" smtClean="0"/>
              <a:t>18-7-2026</a:t>
            </a:fld>
            <a:endParaRPr lang="nl-NL"/>
          </a:p>
        </p:txBody>
      </p:sp>
      <p:sp>
        <p:nvSpPr>
          <p:cNvPr id="4" name="Tijdelijke aanduiding voor voettekst 3">
            <a:extLst>
              <a:ext uri="{FF2B5EF4-FFF2-40B4-BE49-F238E27FC236}">
                <a16:creationId xmlns:a16="http://schemas.microsoft.com/office/drawing/2014/main" id="{A0784B68-2FC9-C6C2-D4FA-94F133340C57}"/>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4644238C-AE40-F7B3-3103-D1C270B8AEB5}"/>
              </a:ext>
            </a:extLst>
          </p:cNvPr>
          <p:cNvSpPr>
            <a:spLocks noGrp="1"/>
          </p:cNvSpPr>
          <p:nvPr>
            <p:ph type="sldNum" sz="quarter" idx="12"/>
          </p:nvPr>
        </p:nvSpPr>
        <p:spPr/>
        <p:txBody>
          <a:bodyPr/>
          <a:lstStyle/>
          <a:p>
            <a:fld id="{A5B09DBB-A5AA-41ED-8D73-9B855539A0E7}" type="slidenum">
              <a:rPr lang="nl-NL" smtClean="0"/>
              <a:t>‹nr.›</a:t>
            </a:fld>
            <a:endParaRPr lang="nl-NL"/>
          </a:p>
        </p:txBody>
      </p:sp>
    </p:spTree>
    <p:extLst>
      <p:ext uri="{BB962C8B-B14F-4D97-AF65-F5344CB8AC3E}">
        <p14:creationId xmlns:p14="http://schemas.microsoft.com/office/powerpoint/2010/main" val="39932050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2225C846-BBA8-E391-D2A8-7A1CF382E2C8}"/>
              </a:ext>
            </a:extLst>
          </p:cNvPr>
          <p:cNvSpPr>
            <a:spLocks noGrp="1"/>
          </p:cNvSpPr>
          <p:nvPr>
            <p:ph type="dt" sz="half" idx="10"/>
          </p:nvPr>
        </p:nvSpPr>
        <p:spPr/>
        <p:txBody>
          <a:bodyPr/>
          <a:lstStyle/>
          <a:p>
            <a:fld id="{103BF3AA-0013-473F-B87F-26A908A1C77A}" type="datetimeFigureOut">
              <a:rPr lang="nl-NL" smtClean="0"/>
              <a:t>18-7-2026</a:t>
            </a:fld>
            <a:endParaRPr lang="nl-NL"/>
          </a:p>
        </p:txBody>
      </p:sp>
      <p:sp>
        <p:nvSpPr>
          <p:cNvPr id="3" name="Tijdelijke aanduiding voor voettekst 2">
            <a:extLst>
              <a:ext uri="{FF2B5EF4-FFF2-40B4-BE49-F238E27FC236}">
                <a16:creationId xmlns:a16="http://schemas.microsoft.com/office/drawing/2014/main" id="{4746F533-1E1A-415F-31AD-9C2BC882B693}"/>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8305FA1C-E236-8B05-5228-0AF196930037}"/>
              </a:ext>
            </a:extLst>
          </p:cNvPr>
          <p:cNvSpPr>
            <a:spLocks noGrp="1"/>
          </p:cNvSpPr>
          <p:nvPr>
            <p:ph type="sldNum" sz="quarter" idx="12"/>
          </p:nvPr>
        </p:nvSpPr>
        <p:spPr/>
        <p:txBody>
          <a:bodyPr/>
          <a:lstStyle/>
          <a:p>
            <a:fld id="{A5B09DBB-A5AA-41ED-8D73-9B855539A0E7}" type="slidenum">
              <a:rPr lang="nl-NL" smtClean="0"/>
              <a:t>‹nr.›</a:t>
            </a:fld>
            <a:endParaRPr lang="nl-NL"/>
          </a:p>
        </p:txBody>
      </p:sp>
    </p:spTree>
    <p:extLst>
      <p:ext uri="{BB962C8B-B14F-4D97-AF65-F5344CB8AC3E}">
        <p14:creationId xmlns:p14="http://schemas.microsoft.com/office/powerpoint/2010/main" val="2006504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EA23B8-2FCD-164F-1C50-0425A53F1A66}"/>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1B500048-EBE0-CD42-B113-394D2CA96DC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4CD1ABC1-7937-CC34-6A1C-6F7B343244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D926B6A9-BFFC-4822-6A84-0D43D4420033}"/>
              </a:ext>
            </a:extLst>
          </p:cNvPr>
          <p:cNvSpPr>
            <a:spLocks noGrp="1"/>
          </p:cNvSpPr>
          <p:nvPr>
            <p:ph type="dt" sz="half" idx="10"/>
          </p:nvPr>
        </p:nvSpPr>
        <p:spPr/>
        <p:txBody>
          <a:bodyPr/>
          <a:lstStyle/>
          <a:p>
            <a:fld id="{103BF3AA-0013-473F-B87F-26A908A1C77A}" type="datetimeFigureOut">
              <a:rPr lang="nl-NL" smtClean="0"/>
              <a:t>18-7-2026</a:t>
            </a:fld>
            <a:endParaRPr lang="nl-NL"/>
          </a:p>
        </p:txBody>
      </p:sp>
      <p:sp>
        <p:nvSpPr>
          <p:cNvPr id="6" name="Tijdelijke aanduiding voor voettekst 5">
            <a:extLst>
              <a:ext uri="{FF2B5EF4-FFF2-40B4-BE49-F238E27FC236}">
                <a16:creationId xmlns:a16="http://schemas.microsoft.com/office/drawing/2014/main" id="{AA14F64E-D9F0-5FE1-8AFB-8CA40CCEC210}"/>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29BDD973-6783-F1C6-CB21-F69289150F48}"/>
              </a:ext>
            </a:extLst>
          </p:cNvPr>
          <p:cNvSpPr>
            <a:spLocks noGrp="1"/>
          </p:cNvSpPr>
          <p:nvPr>
            <p:ph type="sldNum" sz="quarter" idx="12"/>
          </p:nvPr>
        </p:nvSpPr>
        <p:spPr/>
        <p:txBody>
          <a:bodyPr/>
          <a:lstStyle/>
          <a:p>
            <a:fld id="{A5B09DBB-A5AA-41ED-8D73-9B855539A0E7}" type="slidenum">
              <a:rPr lang="nl-NL" smtClean="0"/>
              <a:t>‹nr.›</a:t>
            </a:fld>
            <a:endParaRPr lang="nl-NL"/>
          </a:p>
        </p:txBody>
      </p:sp>
    </p:spTree>
    <p:extLst>
      <p:ext uri="{BB962C8B-B14F-4D97-AF65-F5344CB8AC3E}">
        <p14:creationId xmlns:p14="http://schemas.microsoft.com/office/powerpoint/2010/main" val="10688732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7E3BAD-1051-FE59-8FB0-CE062922C4CB}"/>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9F1731FA-FF40-E2B6-1407-04FC4F9C48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AC308074-D5BC-022A-C206-3F321F42F0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77B308F8-1466-0D6A-1924-46BA5A257E5A}"/>
              </a:ext>
            </a:extLst>
          </p:cNvPr>
          <p:cNvSpPr>
            <a:spLocks noGrp="1"/>
          </p:cNvSpPr>
          <p:nvPr>
            <p:ph type="dt" sz="half" idx="10"/>
          </p:nvPr>
        </p:nvSpPr>
        <p:spPr/>
        <p:txBody>
          <a:bodyPr/>
          <a:lstStyle/>
          <a:p>
            <a:fld id="{103BF3AA-0013-473F-B87F-26A908A1C77A}" type="datetimeFigureOut">
              <a:rPr lang="nl-NL" smtClean="0"/>
              <a:t>18-7-2026</a:t>
            </a:fld>
            <a:endParaRPr lang="nl-NL"/>
          </a:p>
        </p:txBody>
      </p:sp>
      <p:sp>
        <p:nvSpPr>
          <p:cNvPr id="6" name="Tijdelijke aanduiding voor voettekst 5">
            <a:extLst>
              <a:ext uri="{FF2B5EF4-FFF2-40B4-BE49-F238E27FC236}">
                <a16:creationId xmlns:a16="http://schemas.microsoft.com/office/drawing/2014/main" id="{86BC08C9-9645-F641-1B89-32CAD887A723}"/>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4CD0FC80-4181-B299-483E-463B8AD20079}"/>
              </a:ext>
            </a:extLst>
          </p:cNvPr>
          <p:cNvSpPr>
            <a:spLocks noGrp="1"/>
          </p:cNvSpPr>
          <p:nvPr>
            <p:ph type="sldNum" sz="quarter" idx="12"/>
          </p:nvPr>
        </p:nvSpPr>
        <p:spPr/>
        <p:txBody>
          <a:bodyPr/>
          <a:lstStyle/>
          <a:p>
            <a:fld id="{A5B09DBB-A5AA-41ED-8D73-9B855539A0E7}" type="slidenum">
              <a:rPr lang="nl-NL" smtClean="0"/>
              <a:t>‹nr.›</a:t>
            </a:fld>
            <a:endParaRPr lang="nl-NL"/>
          </a:p>
        </p:txBody>
      </p:sp>
    </p:spTree>
    <p:extLst>
      <p:ext uri="{BB962C8B-B14F-4D97-AF65-F5344CB8AC3E}">
        <p14:creationId xmlns:p14="http://schemas.microsoft.com/office/powerpoint/2010/main" val="8443523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AC9E56-BD78-1127-CD19-96F2B9A7D97F}"/>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065F0D32-9C33-721E-89D4-1D1618759C44}"/>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41021417-DE04-B076-9FF7-BB0244C1E497}"/>
              </a:ext>
            </a:extLst>
          </p:cNvPr>
          <p:cNvSpPr>
            <a:spLocks noGrp="1"/>
          </p:cNvSpPr>
          <p:nvPr>
            <p:ph type="dt" sz="half" idx="10"/>
          </p:nvPr>
        </p:nvSpPr>
        <p:spPr/>
        <p:txBody>
          <a:bodyPr/>
          <a:lstStyle/>
          <a:p>
            <a:fld id="{103BF3AA-0013-473F-B87F-26A908A1C77A}" type="datetimeFigureOut">
              <a:rPr lang="nl-NL" smtClean="0"/>
              <a:t>18-7-2026</a:t>
            </a:fld>
            <a:endParaRPr lang="nl-NL"/>
          </a:p>
        </p:txBody>
      </p:sp>
      <p:sp>
        <p:nvSpPr>
          <p:cNvPr id="5" name="Tijdelijke aanduiding voor voettekst 4">
            <a:extLst>
              <a:ext uri="{FF2B5EF4-FFF2-40B4-BE49-F238E27FC236}">
                <a16:creationId xmlns:a16="http://schemas.microsoft.com/office/drawing/2014/main" id="{0D9FB3AA-E8AF-30A9-2880-68585A7FA9AB}"/>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27FB995E-5E43-442E-E560-1B644105307F}"/>
              </a:ext>
            </a:extLst>
          </p:cNvPr>
          <p:cNvSpPr>
            <a:spLocks noGrp="1"/>
          </p:cNvSpPr>
          <p:nvPr>
            <p:ph type="sldNum" sz="quarter" idx="12"/>
          </p:nvPr>
        </p:nvSpPr>
        <p:spPr/>
        <p:txBody>
          <a:bodyPr/>
          <a:lstStyle/>
          <a:p>
            <a:fld id="{A5B09DBB-A5AA-41ED-8D73-9B855539A0E7}" type="slidenum">
              <a:rPr lang="nl-NL" smtClean="0"/>
              <a:t>‹nr.›</a:t>
            </a:fld>
            <a:endParaRPr lang="nl-NL"/>
          </a:p>
        </p:txBody>
      </p:sp>
    </p:spTree>
    <p:extLst>
      <p:ext uri="{BB962C8B-B14F-4D97-AF65-F5344CB8AC3E}">
        <p14:creationId xmlns:p14="http://schemas.microsoft.com/office/powerpoint/2010/main" val="23998196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0A7D4031-B078-F540-82D8-3CF2C5950BA8}"/>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596536FC-BAD7-D9AC-742D-15F2702B9AAE}"/>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D2578E08-3DDE-223B-2504-F77747E8D4E2}"/>
              </a:ext>
            </a:extLst>
          </p:cNvPr>
          <p:cNvSpPr>
            <a:spLocks noGrp="1"/>
          </p:cNvSpPr>
          <p:nvPr>
            <p:ph type="dt" sz="half" idx="10"/>
          </p:nvPr>
        </p:nvSpPr>
        <p:spPr/>
        <p:txBody>
          <a:bodyPr/>
          <a:lstStyle/>
          <a:p>
            <a:fld id="{103BF3AA-0013-473F-B87F-26A908A1C77A}" type="datetimeFigureOut">
              <a:rPr lang="nl-NL" smtClean="0"/>
              <a:t>18-7-2026</a:t>
            </a:fld>
            <a:endParaRPr lang="nl-NL"/>
          </a:p>
        </p:txBody>
      </p:sp>
      <p:sp>
        <p:nvSpPr>
          <p:cNvPr id="5" name="Tijdelijke aanduiding voor voettekst 4">
            <a:extLst>
              <a:ext uri="{FF2B5EF4-FFF2-40B4-BE49-F238E27FC236}">
                <a16:creationId xmlns:a16="http://schemas.microsoft.com/office/drawing/2014/main" id="{B6778F62-B832-88E1-FEEF-4755BC9FED87}"/>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6A0EC99D-7D1C-5A7F-F802-6538722DFC16}"/>
              </a:ext>
            </a:extLst>
          </p:cNvPr>
          <p:cNvSpPr>
            <a:spLocks noGrp="1"/>
          </p:cNvSpPr>
          <p:nvPr>
            <p:ph type="sldNum" sz="quarter" idx="12"/>
          </p:nvPr>
        </p:nvSpPr>
        <p:spPr/>
        <p:txBody>
          <a:bodyPr/>
          <a:lstStyle/>
          <a:p>
            <a:fld id="{A5B09DBB-A5AA-41ED-8D73-9B855539A0E7}" type="slidenum">
              <a:rPr lang="nl-NL" smtClean="0"/>
              <a:t>‹nr.›</a:t>
            </a:fld>
            <a:endParaRPr lang="nl-NL"/>
          </a:p>
        </p:txBody>
      </p:sp>
    </p:spTree>
    <p:extLst>
      <p:ext uri="{BB962C8B-B14F-4D97-AF65-F5344CB8AC3E}">
        <p14:creationId xmlns:p14="http://schemas.microsoft.com/office/powerpoint/2010/main" val="14300179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D0980B1C-76C2-446A-7B29-6683458446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84BA4062-9641-9316-E931-307D34A3F3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D635402E-7F36-D544-C84E-D7E3755A25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03BF3AA-0013-473F-B87F-26A908A1C77A}" type="datetimeFigureOut">
              <a:rPr lang="nl-NL" smtClean="0"/>
              <a:t>18-7-2026</a:t>
            </a:fld>
            <a:endParaRPr lang="nl-NL"/>
          </a:p>
        </p:txBody>
      </p:sp>
      <p:sp>
        <p:nvSpPr>
          <p:cNvPr id="5" name="Tijdelijke aanduiding voor voettekst 4">
            <a:extLst>
              <a:ext uri="{FF2B5EF4-FFF2-40B4-BE49-F238E27FC236}">
                <a16:creationId xmlns:a16="http://schemas.microsoft.com/office/drawing/2014/main" id="{C8E97A26-A14E-0894-1CC0-5A7E58F27FE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NL"/>
          </a:p>
        </p:txBody>
      </p:sp>
      <p:sp>
        <p:nvSpPr>
          <p:cNvPr id="6" name="Tijdelijke aanduiding voor dianummer 5">
            <a:extLst>
              <a:ext uri="{FF2B5EF4-FFF2-40B4-BE49-F238E27FC236}">
                <a16:creationId xmlns:a16="http://schemas.microsoft.com/office/drawing/2014/main" id="{413D5E74-E666-DDB1-7B7D-C3A6B9FB755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5B09DBB-A5AA-41ED-8D73-9B855539A0E7}" type="slidenum">
              <a:rPr lang="nl-NL" smtClean="0"/>
              <a:t>‹nr.›</a:t>
            </a:fld>
            <a:endParaRPr lang="nl-NL"/>
          </a:p>
        </p:txBody>
      </p:sp>
    </p:spTree>
    <p:extLst>
      <p:ext uri="{BB962C8B-B14F-4D97-AF65-F5344CB8AC3E}">
        <p14:creationId xmlns:p14="http://schemas.microsoft.com/office/powerpoint/2010/main" val="22915489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7C985D-BAA3-1A1D-A137-25AD2C4EE133}"/>
              </a:ext>
            </a:extLst>
          </p:cNvPr>
          <p:cNvSpPr>
            <a:spLocks noGrp="1"/>
          </p:cNvSpPr>
          <p:nvPr>
            <p:ph type="ctrTitle"/>
          </p:nvPr>
        </p:nvSpPr>
        <p:spPr>
          <a:xfrm>
            <a:off x="1524000" y="2044840"/>
            <a:ext cx="8433916" cy="1592663"/>
          </a:xfrm>
        </p:spPr>
        <p:txBody>
          <a:bodyPr>
            <a:noAutofit/>
          </a:bodyPr>
          <a:lstStyle/>
          <a:p>
            <a:r>
              <a:rPr lang="en-GB" sz="4000" dirty="0"/>
              <a:t>Wat </a:t>
            </a:r>
            <a:r>
              <a:rPr lang="en-GB" sz="4000" dirty="0" err="1"/>
              <a:t>moeten</a:t>
            </a:r>
            <a:r>
              <a:rPr lang="en-GB" sz="4000" dirty="0"/>
              <a:t> </a:t>
            </a:r>
            <a:r>
              <a:rPr lang="en-GB" sz="4000" dirty="0" err="1"/>
              <a:t>wij</a:t>
            </a:r>
            <a:r>
              <a:rPr lang="en-GB" sz="4000" dirty="0"/>
              <a:t> </a:t>
            </a:r>
            <a:r>
              <a:rPr lang="en-GB" sz="4000" dirty="0" err="1"/>
              <a:t>als</a:t>
            </a:r>
            <a:r>
              <a:rPr lang="en-GB" sz="4000" dirty="0"/>
              <a:t> </a:t>
            </a:r>
            <a:r>
              <a:rPr lang="en-GB" sz="4000" dirty="0" err="1"/>
              <a:t>Ondereenkap</a:t>
            </a:r>
            <a:r>
              <a:rPr lang="en-GB" sz="4000" dirty="0"/>
              <a:t> </a:t>
            </a:r>
            <a:r>
              <a:rPr lang="en-GB" sz="4000" dirty="0" err="1"/>
              <a:t>gaan</a:t>
            </a:r>
            <a:r>
              <a:rPr lang="en-GB" sz="4000" dirty="0"/>
              <a:t> </a:t>
            </a:r>
            <a:r>
              <a:rPr lang="en-GB" sz="4000" dirty="0" err="1"/>
              <a:t>regelen</a:t>
            </a:r>
            <a:r>
              <a:rPr lang="en-GB" sz="4000" dirty="0"/>
              <a:t> om het </a:t>
            </a:r>
            <a:r>
              <a:rPr lang="en-GB" sz="4000" dirty="0" err="1"/>
              <a:t>Coopkeur</a:t>
            </a:r>
            <a:r>
              <a:rPr lang="en-GB" sz="4000" dirty="0"/>
              <a:t> </a:t>
            </a:r>
            <a:r>
              <a:rPr lang="en-GB" sz="4000" dirty="0" err="1"/>
              <a:t>te</a:t>
            </a:r>
            <a:r>
              <a:rPr lang="en-GB" sz="4000" dirty="0"/>
              <a:t> </a:t>
            </a:r>
            <a:r>
              <a:rPr lang="en-GB" sz="4000" dirty="0" err="1"/>
              <a:t>verkrijgen</a:t>
            </a:r>
            <a:r>
              <a:rPr lang="en-GB" sz="4000" dirty="0"/>
              <a:t>?</a:t>
            </a:r>
            <a:endParaRPr lang="nl-NL" sz="4000" dirty="0"/>
          </a:p>
        </p:txBody>
      </p:sp>
      <p:sp>
        <p:nvSpPr>
          <p:cNvPr id="3" name="Ondertitel 2">
            <a:extLst>
              <a:ext uri="{FF2B5EF4-FFF2-40B4-BE49-F238E27FC236}">
                <a16:creationId xmlns:a16="http://schemas.microsoft.com/office/drawing/2014/main" id="{BE013FBE-E219-2992-96F5-CD05207C6BD3}"/>
              </a:ext>
            </a:extLst>
          </p:cNvPr>
          <p:cNvSpPr>
            <a:spLocks noGrp="1"/>
          </p:cNvSpPr>
          <p:nvPr>
            <p:ph type="subTitle" idx="1"/>
          </p:nvPr>
        </p:nvSpPr>
        <p:spPr>
          <a:xfrm>
            <a:off x="1524000" y="4813160"/>
            <a:ext cx="4572000" cy="444640"/>
          </a:xfrm>
        </p:spPr>
        <p:txBody>
          <a:bodyPr/>
          <a:lstStyle/>
          <a:p>
            <a:r>
              <a:rPr lang="en-GB" dirty="0"/>
              <a:t>18 </a:t>
            </a:r>
            <a:r>
              <a:rPr lang="en-GB" dirty="0" err="1"/>
              <a:t>juli</a:t>
            </a:r>
            <a:r>
              <a:rPr lang="en-GB" dirty="0"/>
              <a:t> 2026</a:t>
            </a:r>
            <a:endParaRPr lang="nl-NL" dirty="0"/>
          </a:p>
        </p:txBody>
      </p:sp>
    </p:spTree>
    <p:extLst>
      <p:ext uri="{BB962C8B-B14F-4D97-AF65-F5344CB8AC3E}">
        <p14:creationId xmlns:p14="http://schemas.microsoft.com/office/powerpoint/2010/main" val="5978130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tekst 3">
            <a:extLst>
              <a:ext uri="{FF2B5EF4-FFF2-40B4-BE49-F238E27FC236}">
                <a16:creationId xmlns:a16="http://schemas.microsoft.com/office/drawing/2014/main" id="{0B28738B-20DE-6370-3EC5-567F902F820F}"/>
              </a:ext>
            </a:extLst>
          </p:cNvPr>
          <p:cNvSpPr>
            <a:spLocks noGrp="1"/>
          </p:cNvSpPr>
          <p:nvPr>
            <p:ph type="body" sz="half" idx="2"/>
          </p:nvPr>
        </p:nvSpPr>
        <p:spPr>
          <a:xfrm>
            <a:off x="888949" y="1192160"/>
            <a:ext cx="4541131" cy="4608871"/>
          </a:xfrm>
        </p:spPr>
        <p:txBody>
          <a:bodyPr>
            <a:normAutofit fontScale="92500" lnSpcReduction="10000"/>
          </a:bodyPr>
          <a:lstStyle/>
          <a:p>
            <a:r>
              <a:rPr lang="en-GB" sz="2000" dirty="0" err="1"/>
              <a:t>Gebaseerd</a:t>
            </a:r>
            <a:r>
              <a:rPr lang="en-GB" sz="2000" dirty="0"/>
              <a:t> op de </a:t>
            </a:r>
            <a:r>
              <a:rPr lang="en-GB" sz="2000" dirty="0" err="1"/>
              <a:t>Erkenningsregeling</a:t>
            </a:r>
            <a:r>
              <a:rPr lang="en-GB" sz="2000" dirty="0"/>
              <a:t> </a:t>
            </a:r>
            <a:r>
              <a:rPr lang="en-GB" sz="2000" dirty="0" err="1"/>
              <a:t>voor</a:t>
            </a:r>
            <a:r>
              <a:rPr lang="en-GB" sz="2000" dirty="0"/>
              <a:t> </a:t>
            </a:r>
            <a:r>
              <a:rPr lang="en-GB" sz="2000" dirty="0" err="1"/>
              <a:t>Wooncoöperaties</a:t>
            </a:r>
            <a:endParaRPr lang="en-GB" sz="2000" dirty="0"/>
          </a:p>
          <a:p>
            <a:endParaRPr lang="en-GB" sz="2000" dirty="0"/>
          </a:p>
          <a:p>
            <a:r>
              <a:rPr lang="en-GB" sz="2000" dirty="0" err="1"/>
              <a:t>Opgesteld</a:t>
            </a:r>
            <a:r>
              <a:rPr lang="en-GB" sz="2000" dirty="0"/>
              <a:t> door </a:t>
            </a:r>
            <a:r>
              <a:rPr lang="en-GB" sz="2000" dirty="0" err="1"/>
              <a:t>Cooplink</a:t>
            </a:r>
            <a:endParaRPr lang="en-GB" sz="2000" dirty="0"/>
          </a:p>
          <a:p>
            <a:endParaRPr lang="en-GB" sz="2000" dirty="0"/>
          </a:p>
          <a:p>
            <a:r>
              <a:rPr lang="en-GB" sz="2000" dirty="0" err="1"/>
              <a:t>Beschrijft</a:t>
            </a:r>
            <a:r>
              <a:rPr lang="en-GB" sz="2000" dirty="0"/>
              <a:t> alle </a:t>
            </a:r>
            <a:r>
              <a:rPr lang="en-GB" sz="2000" dirty="0" err="1"/>
              <a:t>onderdelen</a:t>
            </a:r>
            <a:r>
              <a:rPr lang="en-GB" sz="2000" dirty="0"/>
              <a:t> </a:t>
            </a:r>
            <a:r>
              <a:rPr lang="en-GB" sz="2000" dirty="0" err="1"/>
              <a:t>waar</a:t>
            </a:r>
            <a:r>
              <a:rPr lang="en-GB" sz="2000" dirty="0"/>
              <a:t> </a:t>
            </a:r>
            <a:r>
              <a:rPr lang="en-GB" sz="2000" dirty="0" err="1"/>
              <a:t>een</a:t>
            </a:r>
            <a:r>
              <a:rPr lang="en-GB" sz="2000" dirty="0"/>
              <a:t> </a:t>
            </a:r>
            <a:r>
              <a:rPr lang="en-GB" sz="2000" dirty="0" err="1"/>
              <a:t>wooncoöperatie</a:t>
            </a:r>
            <a:r>
              <a:rPr lang="en-GB" sz="2000" dirty="0"/>
              <a:t> </a:t>
            </a:r>
            <a:r>
              <a:rPr lang="en-GB" sz="2000" dirty="0" err="1"/>
              <a:t>aan</a:t>
            </a:r>
            <a:r>
              <a:rPr lang="en-GB" sz="2000" dirty="0"/>
              <a:t> </a:t>
            </a:r>
            <a:r>
              <a:rPr lang="en-GB" sz="2000" dirty="0" err="1"/>
              <a:t>moet</a:t>
            </a:r>
            <a:r>
              <a:rPr lang="en-GB" sz="2000" dirty="0"/>
              <a:t> </a:t>
            </a:r>
            <a:r>
              <a:rPr lang="en-GB" sz="2000" dirty="0" err="1"/>
              <a:t>voldoen</a:t>
            </a:r>
            <a:r>
              <a:rPr lang="en-GB" sz="2000" dirty="0"/>
              <a:t> om  het </a:t>
            </a:r>
            <a:r>
              <a:rPr lang="en-GB" sz="2000" dirty="0" err="1"/>
              <a:t>keurmerk</a:t>
            </a:r>
            <a:r>
              <a:rPr lang="en-GB" sz="2000" dirty="0"/>
              <a:t> </a:t>
            </a:r>
            <a:r>
              <a:rPr lang="en-GB" sz="2000" dirty="0" err="1"/>
              <a:t>te</a:t>
            </a:r>
            <a:r>
              <a:rPr lang="en-GB" sz="2000" dirty="0"/>
              <a:t> </a:t>
            </a:r>
            <a:r>
              <a:rPr lang="en-GB" sz="2000" dirty="0" err="1"/>
              <a:t>verkrijgen</a:t>
            </a:r>
            <a:endParaRPr lang="en-GB" sz="2000" dirty="0"/>
          </a:p>
          <a:p>
            <a:endParaRPr lang="en-GB" sz="2000" dirty="0"/>
          </a:p>
          <a:p>
            <a:r>
              <a:rPr lang="en-GB" sz="2000" dirty="0" err="1"/>
              <a:t>Wordt</a:t>
            </a:r>
            <a:r>
              <a:rPr lang="en-GB" sz="2000" dirty="0"/>
              <a:t> </a:t>
            </a:r>
            <a:r>
              <a:rPr lang="en-GB" sz="2000" dirty="0" err="1"/>
              <a:t>tenminste</a:t>
            </a:r>
            <a:r>
              <a:rPr lang="en-GB" sz="2000" dirty="0"/>
              <a:t> </a:t>
            </a:r>
            <a:r>
              <a:rPr lang="en-GB" sz="2000" dirty="0" err="1"/>
              <a:t>eenmaal</a:t>
            </a:r>
            <a:r>
              <a:rPr lang="en-GB" sz="2000" dirty="0"/>
              <a:t> per </a:t>
            </a:r>
            <a:r>
              <a:rPr lang="en-GB" sz="2000" dirty="0" err="1"/>
              <a:t>drie</a:t>
            </a:r>
            <a:r>
              <a:rPr lang="en-GB" sz="2000" dirty="0"/>
              <a:t> </a:t>
            </a:r>
            <a:r>
              <a:rPr lang="en-GB" sz="2000" dirty="0" err="1"/>
              <a:t>jaar</a:t>
            </a:r>
            <a:r>
              <a:rPr lang="en-GB" sz="2000" dirty="0"/>
              <a:t> </a:t>
            </a:r>
            <a:r>
              <a:rPr lang="en-GB" sz="2000" dirty="0" err="1"/>
              <a:t>herzien</a:t>
            </a:r>
            <a:r>
              <a:rPr lang="en-GB" sz="2000" dirty="0"/>
              <a:t>.</a:t>
            </a:r>
          </a:p>
          <a:p>
            <a:endParaRPr lang="en-GB" sz="2000" dirty="0"/>
          </a:p>
          <a:p>
            <a:r>
              <a:rPr lang="en-GB" sz="2000" dirty="0" err="1"/>
              <a:t>Keurmerk</a:t>
            </a:r>
            <a:r>
              <a:rPr lang="en-GB" sz="2000" dirty="0"/>
              <a:t> </a:t>
            </a:r>
            <a:r>
              <a:rPr lang="en-GB" sz="2000" dirty="0" err="1"/>
              <a:t>wordt</a:t>
            </a:r>
            <a:r>
              <a:rPr lang="en-GB" sz="2000" dirty="0"/>
              <a:t> </a:t>
            </a:r>
            <a:r>
              <a:rPr lang="en-GB" sz="2000" dirty="0" err="1"/>
              <a:t>verleend</a:t>
            </a:r>
            <a:r>
              <a:rPr lang="en-GB" sz="2000" dirty="0"/>
              <a:t> door SKG-IKOB </a:t>
            </a:r>
            <a:r>
              <a:rPr lang="en-GB" sz="2000" dirty="0" err="1"/>
              <a:t>certificatie</a:t>
            </a:r>
            <a:endParaRPr lang="en-GB" sz="2000" dirty="0"/>
          </a:p>
        </p:txBody>
      </p:sp>
      <p:pic>
        <p:nvPicPr>
          <p:cNvPr id="8" name="Afbeelding 7">
            <a:extLst>
              <a:ext uri="{FF2B5EF4-FFF2-40B4-BE49-F238E27FC236}">
                <a16:creationId xmlns:a16="http://schemas.microsoft.com/office/drawing/2014/main" id="{A65DA0AE-B68B-1776-F1B8-8BD7E5382812}"/>
              </a:ext>
            </a:extLst>
          </p:cNvPr>
          <p:cNvPicPr>
            <a:picLocks noChangeAspect="1"/>
          </p:cNvPicPr>
          <p:nvPr/>
        </p:nvPicPr>
        <p:blipFill>
          <a:blip r:embed="rId2"/>
          <a:stretch>
            <a:fillRect/>
          </a:stretch>
        </p:blipFill>
        <p:spPr>
          <a:xfrm>
            <a:off x="6761921" y="0"/>
            <a:ext cx="3893299" cy="6858000"/>
          </a:xfrm>
          <a:prstGeom prst="rect">
            <a:avLst/>
          </a:prstGeom>
        </p:spPr>
      </p:pic>
    </p:spTree>
    <p:extLst>
      <p:ext uri="{BB962C8B-B14F-4D97-AF65-F5344CB8AC3E}">
        <p14:creationId xmlns:p14="http://schemas.microsoft.com/office/powerpoint/2010/main" val="3535833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07D6E4-909C-4231-CFF3-06A5098E788A}"/>
              </a:ext>
            </a:extLst>
          </p:cNvPr>
          <p:cNvSpPr>
            <a:spLocks noGrp="1"/>
          </p:cNvSpPr>
          <p:nvPr>
            <p:ph type="title"/>
          </p:nvPr>
        </p:nvSpPr>
        <p:spPr/>
        <p:txBody>
          <a:bodyPr/>
          <a:lstStyle/>
          <a:p>
            <a:r>
              <a:rPr lang="en-GB" dirty="0" err="1"/>
              <a:t>Coopkeur</a:t>
            </a:r>
            <a:endParaRPr lang="nl-NL" dirty="0"/>
          </a:p>
        </p:txBody>
      </p:sp>
      <p:sp>
        <p:nvSpPr>
          <p:cNvPr id="3" name="Tijdelijke aanduiding voor inhoud 2">
            <a:extLst>
              <a:ext uri="{FF2B5EF4-FFF2-40B4-BE49-F238E27FC236}">
                <a16:creationId xmlns:a16="http://schemas.microsoft.com/office/drawing/2014/main" id="{72D9645D-1EF4-7587-07C3-CA7B377F09AA}"/>
              </a:ext>
            </a:extLst>
          </p:cNvPr>
          <p:cNvSpPr>
            <a:spLocks noGrp="1"/>
          </p:cNvSpPr>
          <p:nvPr>
            <p:ph idx="1"/>
          </p:nvPr>
        </p:nvSpPr>
        <p:spPr>
          <a:xfrm>
            <a:off x="838200" y="1825625"/>
            <a:ext cx="6949273" cy="4351338"/>
          </a:xfrm>
        </p:spPr>
        <p:txBody>
          <a:bodyPr/>
          <a:lstStyle/>
          <a:p>
            <a:r>
              <a:rPr lang="en-GB" dirty="0"/>
              <a:t>Het </a:t>
            </a:r>
            <a:r>
              <a:rPr lang="en-GB" dirty="0" err="1"/>
              <a:t>keurmerk</a:t>
            </a:r>
            <a:r>
              <a:rPr lang="en-GB" dirty="0"/>
              <a:t> </a:t>
            </a:r>
            <a:r>
              <a:rPr lang="en-GB" dirty="0" err="1"/>
              <a:t>bestaat</a:t>
            </a:r>
            <a:r>
              <a:rPr lang="en-GB" dirty="0"/>
              <a:t> in 3 </a:t>
            </a:r>
            <a:r>
              <a:rPr lang="en-GB" dirty="0" err="1"/>
              <a:t>varianten</a:t>
            </a:r>
            <a:r>
              <a:rPr lang="en-GB" dirty="0"/>
              <a:t>: </a:t>
            </a:r>
          </a:p>
          <a:p>
            <a:endParaRPr lang="en-GB" dirty="0"/>
          </a:p>
          <a:p>
            <a:r>
              <a:rPr lang="en-GB" dirty="0"/>
              <a:t>“Basis”: </a:t>
            </a:r>
            <a:r>
              <a:rPr lang="en-GB" dirty="0" err="1"/>
              <a:t>functioneren</a:t>
            </a:r>
            <a:r>
              <a:rPr lang="en-GB" dirty="0"/>
              <a:t> eigen </a:t>
            </a:r>
            <a:r>
              <a:rPr lang="en-GB" dirty="0" err="1"/>
              <a:t>organisatie</a:t>
            </a:r>
            <a:endParaRPr lang="en-GB" dirty="0"/>
          </a:p>
          <a:p>
            <a:endParaRPr lang="en-GB" dirty="0"/>
          </a:p>
          <a:p>
            <a:r>
              <a:rPr lang="en-GB" dirty="0"/>
              <a:t>“</a:t>
            </a:r>
            <a:r>
              <a:rPr lang="en-GB" dirty="0" err="1"/>
              <a:t>Ontwikkel</a:t>
            </a:r>
            <a:r>
              <a:rPr lang="en-GB" dirty="0"/>
              <a:t>”: </a:t>
            </a:r>
            <a:r>
              <a:rPr lang="en-GB" dirty="0" err="1"/>
              <a:t>kwaliteit</a:t>
            </a:r>
            <a:r>
              <a:rPr lang="en-GB" dirty="0"/>
              <a:t> van het </a:t>
            </a:r>
            <a:r>
              <a:rPr lang="en-GB" dirty="0" err="1"/>
              <a:t>bouwproject</a:t>
            </a:r>
            <a:endParaRPr lang="en-GB" dirty="0"/>
          </a:p>
          <a:p>
            <a:endParaRPr lang="en-GB" dirty="0"/>
          </a:p>
          <a:p>
            <a:r>
              <a:rPr lang="en-GB" dirty="0"/>
              <a:t>“Beheer”: op </a:t>
            </a:r>
            <a:r>
              <a:rPr lang="en-GB" dirty="0" err="1"/>
              <a:t>kwalitatief</a:t>
            </a:r>
            <a:r>
              <a:rPr lang="en-GB" dirty="0"/>
              <a:t> </a:t>
            </a:r>
            <a:r>
              <a:rPr lang="en-GB" dirty="0" err="1"/>
              <a:t>goede</a:t>
            </a:r>
            <a:r>
              <a:rPr lang="en-GB" dirty="0"/>
              <a:t> </a:t>
            </a:r>
            <a:r>
              <a:rPr lang="en-GB" dirty="0" err="1"/>
              <a:t>wijze</a:t>
            </a:r>
            <a:r>
              <a:rPr lang="en-GB" dirty="0"/>
              <a:t> </a:t>
            </a:r>
            <a:r>
              <a:rPr lang="en-GB" dirty="0" err="1"/>
              <a:t>beheren</a:t>
            </a:r>
            <a:r>
              <a:rPr lang="en-GB" dirty="0"/>
              <a:t> van de </a:t>
            </a:r>
            <a:r>
              <a:rPr lang="en-GB" dirty="0" err="1"/>
              <a:t>wooncoöperatie</a:t>
            </a:r>
            <a:r>
              <a:rPr lang="en-GB" dirty="0"/>
              <a:t> (</a:t>
            </a:r>
            <a:r>
              <a:rPr lang="en-GB" dirty="0" err="1"/>
              <a:t>vijfjaarlijkse</a:t>
            </a:r>
            <a:r>
              <a:rPr lang="en-GB" dirty="0"/>
              <a:t> </a:t>
            </a:r>
            <a:r>
              <a:rPr lang="en-GB" dirty="0" err="1"/>
              <a:t>herkeuring</a:t>
            </a:r>
            <a:r>
              <a:rPr lang="en-GB" dirty="0"/>
              <a:t>)</a:t>
            </a:r>
            <a:endParaRPr lang="nl-NL" dirty="0"/>
          </a:p>
        </p:txBody>
      </p:sp>
      <p:grpSp>
        <p:nvGrpSpPr>
          <p:cNvPr id="16" name="Groep 15">
            <a:extLst>
              <a:ext uri="{FF2B5EF4-FFF2-40B4-BE49-F238E27FC236}">
                <a16:creationId xmlns:a16="http://schemas.microsoft.com/office/drawing/2014/main" id="{8038318D-0A3D-BBB1-7A5F-BF532F904548}"/>
              </a:ext>
            </a:extLst>
          </p:cNvPr>
          <p:cNvGrpSpPr/>
          <p:nvPr/>
        </p:nvGrpSpPr>
        <p:grpSpPr>
          <a:xfrm>
            <a:off x="8475404" y="2429331"/>
            <a:ext cx="3716594" cy="721881"/>
            <a:chOff x="8475406" y="2870749"/>
            <a:chExt cx="3716594" cy="721881"/>
          </a:xfrm>
        </p:grpSpPr>
        <p:sp>
          <p:nvSpPr>
            <p:cNvPr id="6" name="Pijl: vijfhoek 5">
              <a:extLst>
                <a:ext uri="{FF2B5EF4-FFF2-40B4-BE49-F238E27FC236}">
                  <a16:creationId xmlns:a16="http://schemas.microsoft.com/office/drawing/2014/main" id="{F32A112B-03D8-E751-E922-FC7F9994BB4E}"/>
                </a:ext>
              </a:extLst>
            </p:cNvPr>
            <p:cNvSpPr/>
            <p:nvPr/>
          </p:nvSpPr>
          <p:spPr>
            <a:xfrm rot="5400000">
              <a:off x="9693955" y="1652200"/>
              <a:ext cx="721881" cy="3158980"/>
            </a:xfrm>
            <a:prstGeom prst="homePlat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nl-NL"/>
            </a:p>
          </p:txBody>
        </p:sp>
        <p:sp>
          <p:nvSpPr>
            <p:cNvPr id="11" name="Tekstvak 10">
              <a:extLst>
                <a:ext uri="{FF2B5EF4-FFF2-40B4-BE49-F238E27FC236}">
                  <a16:creationId xmlns:a16="http://schemas.microsoft.com/office/drawing/2014/main" id="{FB0CB4C8-C992-3722-47B9-9D91F10A0110}"/>
                </a:ext>
              </a:extLst>
            </p:cNvPr>
            <p:cNvSpPr txBox="1"/>
            <p:nvPr/>
          </p:nvSpPr>
          <p:spPr>
            <a:xfrm>
              <a:off x="9173494" y="2983009"/>
              <a:ext cx="3018506" cy="369332"/>
            </a:xfrm>
            <a:prstGeom prst="rect">
              <a:avLst/>
            </a:prstGeom>
            <a:noFill/>
          </p:spPr>
          <p:txBody>
            <a:bodyPr wrap="square" rtlCol="0">
              <a:spAutoFit/>
            </a:bodyPr>
            <a:lstStyle/>
            <a:p>
              <a:r>
                <a:rPr lang="en-GB" dirty="0" err="1"/>
                <a:t>Inititiatieffase</a:t>
              </a:r>
              <a:endParaRPr lang="nl-NL" dirty="0"/>
            </a:p>
          </p:txBody>
        </p:sp>
      </p:grpSp>
      <p:grpSp>
        <p:nvGrpSpPr>
          <p:cNvPr id="17" name="Groep 16">
            <a:extLst>
              <a:ext uri="{FF2B5EF4-FFF2-40B4-BE49-F238E27FC236}">
                <a16:creationId xmlns:a16="http://schemas.microsoft.com/office/drawing/2014/main" id="{44D6B47F-0D10-9C20-9FE2-98D038F29826}"/>
              </a:ext>
            </a:extLst>
          </p:cNvPr>
          <p:cNvGrpSpPr/>
          <p:nvPr/>
        </p:nvGrpSpPr>
        <p:grpSpPr>
          <a:xfrm>
            <a:off x="8475403" y="3461296"/>
            <a:ext cx="3394954" cy="721881"/>
            <a:chOff x="8475405" y="3922801"/>
            <a:chExt cx="3394954" cy="721881"/>
          </a:xfrm>
        </p:grpSpPr>
        <p:sp>
          <p:nvSpPr>
            <p:cNvPr id="8" name="Pijl: vijfhoek 7">
              <a:extLst>
                <a:ext uri="{FF2B5EF4-FFF2-40B4-BE49-F238E27FC236}">
                  <a16:creationId xmlns:a16="http://schemas.microsoft.com/office/drawing/2014/main" id="{7ABA9457-6E90-ED00-9126-C050A618D3F2}"/>
                </a:ext>
              </a:extLst>
            </p:cNvPr>
            <p:cNvSpPr/>
            <p:nvPr/>
          </p:nvSpPr>
          <p:spPr>
            <a:xfrm rot="5400000">
              <a:off x="9693954" y="2704252"/>
              <a:ext cx="721881" cy="3158980"/>
            </a:xfrm>
            <a:prstGeom prst="homePlat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nl-NL"/>
            </a:p>
          </p:txBody>
        </p:sp>
        <p:sp>
          <p:nvSpPr>
            <p:cNvPr id="13" name="Tekstvak 12">
              <a:extLst>
                <a:ext uri="{FF2B5EF4-FFF2-40B4-BE49-F238E27FC236}">
                  <a16:creationId xmlns:a16="http://schemas.microsoft.com/office/drawing/2014/main" id="{EB902738-89F8-A51E-A13D-FF56DEE5BCF1}"/>
                </a:ext>
              </a:extLst>
            </p:cNvPr>
            <p:cNvSpPr txBox="1"/>
            <p:nvPr/>
          </p:nvSpPr>
          <p:spPr>
            <a:xfrm>
              <a:off x="8851853" y="3994888"/>
              <a:ext cx="3018506" cy="369332"/>
            </a:xfrm>
            <a:prstGeom prst="rect">
              <a:avLst/>
            </a:prstGeom>
            <a:noFill/>
          </p:spPr>
          <p:txBody>
            <a:bodyPr wrap="square" rtlCol="0">
              <a:spAutoFit/>
            </a:bodyPr>
            <a:lstStyle/>
            <a:p>
              <a:r>
                <a:rPr lang="en-GB" dirty="0"/>
                <a:t>Plan- </a:t>
              </a:r>
              <a:r>
                <a:rPr lang="en-GB" dirty="0" err="1"/>
                <a:t>en</a:t>
              </a:r>
              <a:r>
                <a:rPr lang="en-GB" dirty="0"/>
                <a:t> </a:t>
              </a:r>
              <a:r>
                <a:rPr lang="en-GB" dirty="0" err="1"/>
                <a:t>Ontwikkelfase</a:t>
              </a:r>
              <a:endParaRPr lang="nl-NL" dirty="0"/>
            </a:p>
          </p:txBody>
        </p:sp>
      </p:grpSp>
      <p:grpSp>
        <p:nvGrpSpPr>
          <p:cNvPr id="18" name="Groep 17">
            <a:extLst>
              <a:ext uri="{FF2B5EF4-FFF2-40B4-BE49-F238E27FC236}">
                <a16:creationId xmlns:a16="http://schemas.microsoft.com/office/drawing/2014/main" id="{A5B8964C-5185-60D4-1D8A-7E121CD15BD6}"/>
              </a:ext>
            </a:extLst>
          </p:cNvPr>
          <p:cNvGrpSpPr/>
          <p:nvPr/>
        </p:nvGrpSpPr>
        <p:grpSpPr>
          <a:xfrm>
            <a:off x="8475402" y="4565348"/>
            <a:ext cx="3945560" cy="721881"/>
            <a:chOff x="8475406" y="4974853"/>
            <a:chExt cx="3945560" cy="721881"/>
          </a:xfrm>
        </p:grpSpPr>
        <p:sp>
          <p:nvSpPr>
            <p:cNvPr id="10" name="Pijl: vijfhoek 9">
              <a:extLst>
                <a:ext uri="{FF2B5EF4-FFF2-40B4-BE49-F238E27FC236}">
                  <a16:creationId xmlns:a16="http://schemas.microsoft.com/office/drawing/2014/main" id="{22745337-7ABB-028B-9254-4B573A4CFD63}"/>
                </a:ext>
              </a:extLst>
            </p:cNvPr>
            <p:cNvSpPr/>
            <p:nvPr/>
          </p:nvSpPr>
          <p:spPr>
            <a:xfrm rot="5400000">
              <a:off x="9693955" y="3756304"/>
              <a:ext cx="721881" cy="3158980"/>
            </a:xfrm>
            <a:prstGeom prst="homePlat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nl-NL"/>
            </a:p>
          </p:txBody>
        </p:sp>
        <p:sp>
          <p:nvSpPr>
            <p:cNvPr id="15" name="Tekstvak 14">
              <a:extLst>
                <a:ext uri="{FF2B5EF4-FFF2-40B4-BE49-F238E27FC236}">
                  <a16:creationId xmlns:a16="http://schemas.microsoft.com/office/drawing/2014/main" id="{AEE356AE-D252-9976-79E1-A1B47C4E9772}"/>
                </a:ext>
              </a:extLst>
            </p:cNvPr>
            <p:cNvSpPr txBox="1"/>
            <p:nvPr/>
          </p:nvSpPr>
          <p:spPr>
            <a:xfrm>
              <a:off x="9402460" y="5135809"/>
              <a:ext cx="3018506" cy="369332"/>
            </a:xfrm>
            <a:prstGeom prst="rect">
              <a:avLst/>
            </a:prstGeom>
            <a:noFill/>
          </p:spPr>
          <p:txBody>
            <a:bodyPr wrap="square" rtlCol="0">
              <a:spAutoFit/>
            </a:bodyPr>
            <a:lstStyle/>
            <a:p>
              <a:r>
                <a:rPr lang="en-GB" dirty="0" err="1"/>
                <a:t>Beheerfase</a:t>
              </a:r>
              <a:endParaRPr lang="nl-NL" dirty="0"/>
            </a:p>
          </p:txBody>
        </p:sp>
      </p:grpSp>
      <p:grpSp>
        <p:nvGrpSpPr>
          <p:cNvPr id="4" name="Groep 3">
            <a:extLst>
              <a:ext uri="{FF2B5EF4-FFF2-40B4-BE49-F238E27FC236}">
                <a16:creationId xmlns:a16="http://schemas.microsoft.com/office/drawing/2014/main" id="{131D721C-2B5B-E9C0-1F0E-1DE42DB5180D}"/>
              </a:ext>
            </a:extLst>
          </p:cNvPr>
          <p:cNvGrpSpPr/>
          <p:nvPr/>
        </p:nvGrpSpPr>
        <p:grpSpPr>
          <a:xfrm>
            <a:off x="8475401" y="5525629"/>
            <a:ext cx="3945560" cy="721881"/>
            <a:chOff x="8475406" y="4974853"/>
            <a:chExt cx="3945560" cy="721881"/>
          </a:xfrm>
        </p:grpSpPr>
        <p:sp>
          <p:nvSpPr>
            <p:cNvPr id="5" name="Pijl: vijfhoek 4">
              <a:extLst>
                <a:ext uri="{FF2B5EF4-FFF2-40B4-BE49-F238E27FC236}">
                  <a16:creationId xmlns:a16="http://schemas.microsoft.com/office/drawing/2014/main" id="{2A1C0D33-9FD9-987E-E1FF-D7D19F1338BF}"/>
                </a:ext>
              </a:extLst>
            </p:cNvPr>
            <p:cNvSpPr/>
            <p:nvPr/>
          </p:nvSpPr>
          <p:spPr>
            <a:xfrm rot="5400000">
              <a:off x="9693955" y="3756304"/>
              <a:ext cx="721881" cy="3158980"/>
            </a:xfrm>
            <a:prstGeom prst="homePlat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nl-NL"/>
            </a:p>
          </p:txBody>
        </p:sp>
        <p:sp>
          <p:nvSpPr>
            <p:cNvPr id="7" name="Tekstvak 6">
              <a:extLst>
                <a:ext uri="{FF2B5EF4-FFF2-40B4-BE49-F238E27FC236}">
                  <a16:creationId xmlns:a16="http://schemas.microsoft.com/office/drawing/2014/main" id="{F64A904E-C5E0-8988-B81B-E941EC5D7AD0}"/>
                </a:ext>
              </a:extLst>
            </p:cNvPr>
            <p:cNvSpPr txBox="1"/>
            <p:nvPr/>
          </p:nvSpPr>
          <p:spPr>
            <a:xfrm>
              <a:off x="9402460" y="5135809"/>
              <a:ext cx="3018506" cy="369332"/>
            </a:xfrm>
            <a:prstGeom prst="rect">
              <a:avLst/>
            </a:prstGeom>
            <a:noFill/>
          </p:spPr>
          <p:txBody>
            <a:bodyPr wrap="square" rtlCol="0">
              <a:spAutoFit/>
            </a:bodyPr>
            <a:lstStyle/>
            <a:p>
              <a:r>
                <a:rPr lang="en-GB" dirty="0" err="1"/>
                <a:t>Beheerfase</a:t>
              </a:r>
              <a:endParaRPr lang="nl-NL" dirty="0"/>
            </a:p>
          </p:txBody>
        </p:sp>
      </p:grpSp>
      <p:grpSp>
        <p:nvGrpSpPr>
          <p:cNvPr id="9" name="Groep 8">
            <a:extLst>
              <a:ext uri="{FF2B5EF4-FFF2-40B4-BE49-F238E27FC236}">
                <a16:creationId xmlns:a16="http://schemas.microsoft.com/office/drawing/2014/main" id="{1E406C2C-D843-86CF-B2ED-D687F1F1763F}"/>
              </a:ext>
            </a:extLst>
          </p:cNvPr>
          <p:cNvGrpSpPr/>
          <p:nvPr/>
        </p:nvGrpSpPr>
        <p:grpSpPr>
          <a:xfrm>
            <a:off x="8578641" y="6385974"/>
            <a:ext cx="3945560" cy="721881"/>
            <a:chOff x="8475406" y="4974853"/>
            <a:chExt cx="3945560" cy="721881"/>
          </a:xfrm>
        </p:grpSpPr>
        <p:sp>
          <p:nvSpPr>
            <p:cNvPr id="12" name="Pijl: vijfhoek 11">
              <a:extLst>
                <a:ext uri="{FF2B5EF4-FFF2-40B4-BE49-F238E27FC236}">
                  <a16:creationId xmlns:a16="http://schemas.microsoft.com/office/drawing/2014/main" id="{76948466-80A9-A5F8-DC17-7218ADAFFDDD}"/>
                </a:ext>
              </a:extLst>
            </p:cNvPr>
            <p:cNvSpPr/>
            <p:nvPr/>
          </p:nvSpPr>
          <p:spPr>
            <a:xfrm rot="5400000">
              <a:off x="9693955" y="3756304"/>
              <a:ext cx="721881" cy="3158980"/>
            </a:xfrm>
            <a:prstGeom prst="homePlat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nl-NL"/>
            </a:p>
          </p:txBody>
        </p:sp>
        <p:sp>
          <p:nvSpPr>
            <p:cNvPr id="14" name="Tekstvak 13">
              <a:extLst>
                <a:ext uri="{FF2B5EF4-FFF2-40B4-BE49-F238E27FC236}">
                  <a16:creationId xmlns:a16="http://schemas.microsoft.com/office/drawing/2014/main" id="{2A2413CD-4870-B9FA-4045-4EC582A2CC84}"/>
                </a:ext>
              </a:extLst>
            </p:cNvPr>
            <p:cNvSpPr txBox="1"/>
            <p:nvPr/>
          </p:nvSpPr>
          <p:spPr>
            <a:xfrm>
              <a:off x="9402460" y="5135809"/>
              <a:ext cx="3018506" cy="369332"/>
            </a:xfrm>
            <a:prstGeom prst="rect">
              <a:avLst/>
            </a:prstGeom>
            <a:noFill/>
          </p:spPr>
          <p:txBody>
            <a:bodyPr wrap="square" rtlCol="0">
              <a:spAutoFit/>
            </a:bodyPr>
            <a:lstStyle/>
            <a:p>
              <a:r>
                <a:rPr lang="en-GB" dirty="0" err="1"/>
                <a:t>Beheerfase</a:t>
              </a:r>
              <a:endParaRPr lang="nl-NL" dirty="0"/>
            </a:p>
          </p:txBody>
        </p:sp>
      </p:grpSp>
    </p:spTree>
    <p:extLst>
      <p:ext uri="{BB962C8B-B14F-4D97-AF65-F5344CB8AC3E}">
        <p14:creationId xmlns:p14="http://schemas.microsoft.com/office/powerpoint/2010/main" val="9133752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F0B654-0D01-5334-8158-53DB7F1E34C4}"/>
              </a:ext>
            </a:extLst>
          </p:cNvPr>
          <p:cNvSpPr>
            <a:spLocks noGrp="1"/>
          </p:cNvSpPr>
          <p:nvPr>
            <p:ph type="title"/>
          </p:nvPr>
        </p:nvSpPr>
        <p:spPr/>
        <p:txBody>
          <a:bodyPr/>
          <a:lstStyle/>
          <a:p>
            <a:r>
              <a:rPr lang="en-GB" dirty="0"/>
              <a:t>Eisen </a:t>
            </a:r>
            <a:r>
              <a:rPr lang="en-GB" dirty="0" err="1"/>
              <a:t>waaraan</a:t>
            </a:r>
            <a:r>
              <a:rPr lang="en-GB" dirty="0"/>
              <a:t> </a:t>
            </a:r>
            <a:r>
              <a:rPr lang="en-GB" dirty="0" err="1"/>
              <a:t>voldaan</a:t>
            </a:r>
            <a:r>
              <a:rPr lang="en-GB" dirty="0"/>
              <a:t> </a:t>
            </a:r>
            <a:r>
              <a:rPr lang="en-GB" dirty="0" err="1"/>
              <a:t>moeten</a:t>
            </a:r>
            <a:r>
              <a:rPr lang="en-GB" dirty="0"/>
              <a:t> </a:t>
            </a:r>
            <a:r>
              <a:rPr lang="en-GB" dirty="0" err="1"/>
              <a:t>worden</a:t>
            </a:r>
            <a:r>
              <a:rPr lang="en-GB" dirty="0"/>
              <a:t>: </a:t>
            </a:r>
            <a:endParaRPr lang="nl-NL" dirty="0"/>
          </a:p>
        </p:txBody>
      </p:sp>
      <p:sp>
        <p:nvSpPr>
          <p:cNvPr id="3" name="Tijdelijke aanduiding voor inhoud 2">
            <a:extLst>
              <a:ext uri="{FF2B5EF4-FFF2-40B4-BE49-F238E27FC236}">
                <a16:creationId xmlns:a16="http://schemas.microsoft.com/office/drawing/2014/main" id="{ACD30A3C-B890-E5DD-0D83-5CD95B724210}"/>
              </a:ext>
            </a:extLst>
          </p:cNvPr>
          <p:cNvSpPr>
            <a:spLocks noGrp="1"/>
          </p:cNvSpPr>
          <p:nvPr>
            <p:ph idx="1"/>
          </p:nvPr>
        </p:nvSpPr>
        <p:spPr/>
        <p:txBody>
          <a:bodyPr/>
          <a:lstStyle/>
          <a:p>
            <a:r>
              <a:rPr lang="nl-NL" dirty="0"/>
              <a:t>de bestuurlijke inrichting en functioneren (hoofdstuk 3);</a:t>
            </a:r>
          </a:p>
          <a:p>
            <a:r>
              <a:rPr lang="nl-NL" dirty="0"/>
              <a:t> de interne bedrijfsvoering (hoofdstuk 3);</a:t>
            </a:r>
          </a:p>
          <a:p>
            <a:r>
              <a:rPr lang="nl-NL" dirty="0"/>
              <a:t> de kwaliteit van de visie (hoofdstuk 3);</a:t>
            </a:r>
          </a:p>
          <a:p>
            <a:r>
              <a:rPr lang="nl-NL" dirty="0"/>
              <a:t> de (financiële) plankwaliteit (hoofdstuk 4);</a:t>
            </a:r>
          </a:p>
          <a:p>
            <a:r>
              <a:rPr lang="nl-NL" dirty="0"/>
              <a:t> de meerjarenplanning (hoofdstuk 5);</a:t>
            </a:r>
          </a:p>
          <a:p>
            <a:r>
              <a:rPr lang="nl-NL" dirty="0"/>
              <a:t> de reserveringen voor het onderhoud (hoofdstuk 5);</a:t>
            </a:r>
          </a:p>
        </p:txBody>
      </p:sp>
    </p:spTree>
    <p:extLst>
      <p:ext uri="{BB962C8B-B14F-4D97-AF65-F5344CB8AC3E}">
        <p14:creationId xmlns:p14="http://schemas.microsoft.com/office/powerpoint/2010/main" val="27625441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5A01A35-33A7-645E-C64F-B03B14BA2895}"/>
              </a:ext>
            </a:extLst>
          </p:cNvPr>
          <p:cNvSpPr>
            <a:spLocks noGrp="1"/>
          </p:cNvSpPr>
          <p:nvPr>
            <p:ph type="title"/>
          </p:nvPr>
        </p:nvSpPr>
        <p:spPr/>
        <p:txBody>
          <a:bodyPr/>
          <a:lstStyle/>
          <a:p>
            <a:r>
              <a:rPr lang="en-GB" dirty="0" err="1"/>
              <a:t>Definities</a:t>
            </a:r>
            <a:endParaRPr lang="nl-NL" dirty="0"/>
          </a:p>
        </p:txBody>
      </p:sp>
      <p:sp>
        <p:nvSpPr>
          <p:cNvPr id="3" name="Tijdelijke aanduiding voor inhoud 2">
            <a:extLst>
              <a:ext uri="{FF2B5EF4-FFF2-40B4-BE49-F238E27FC236}">
                <a16:creationId xmlns:a16="http://schemas.microsoft.com/office/drawing/2014/main" id="{37752430-2162-C994-46A7-639875DB43E8}"/>
              </a:ext>
            </a:extLst>
          </p:cNvPr>
          <p:cNvSpPr>
            <a:spLocks noGrp="1"/>
          </p:cNvSpPr>
          <p:nvPr>
            <p:ph idx="1"/>
          </p:nvPr>
        </p:nvSpPr>
        <p:spPr/>
        <p:txBody>
          <a:bodyPr>
            <a:normAutofit fontScale="92500" lnSpcReduction="20000"/>
          </a:bodyPr>
          <a:lstStyle/>
          <a:p>
            <a:pPr marL="0" indent="0">
              <a:buNone/>
            </a:pPr>
            <a:r>
              <a:rPr lang="nl-NL" dirty="0"/>
              <a:t>Een </a:t>
            </a:r>
            <a:r>
              <a:rPr lang="nl-NL" b="1" u="sng" dirty="0"/>
              <a:t>wooncoöperatie</a:t>
            </a:r>
            <a:r>
              <a:rPr lang="nl-NL" dirty="0"/>
              <a:t> is een autonome organisatie van personen die zich vrijwillig verenigen om hun gemeenschappelijke woonbehoeften en –ambities te behartigen door middel van een onderneming zonder winstoogmerk waarvan ze samen eigenaar zijn en die ze samen democratisch controleren.</a:t>
            </a:r>
          </a:p>
          <a:p>
            <a:pPr marL="0" indent="0">
              <a:buNone/>
            </a:pPr>
            <a:endParaRPr lang="nl-NL" dirty="0"/>
          </a:p>
          <a:p>
            <a:pPr marL="0" indent="0">
              <a:buNone/>
            </a:pPr>
            <a:r>
              <a:rPr lang="nl-NL" dirty="0"/>
              <a:t>Een </a:t>
            </a:r>
            <a:r>
              <a:rPr lang="nl-NL" b="1" dirty="0" err="1"/>
              <a:t>vastgoedwooncoöperatie</a:t>
            </a:r>
            <a:r>
              <a:rPr lang="nl-NL" dirty="0"/>
              <a:t> is een wooncoöperatie, die eigenaar of beoogd eigenaar is, van ten minste vijf in elkaars nabijheid gelegen te realiseren of te verwerven woongelegenheden.</a:t>
            </a:r>
          </a:p>
          <a:p>
            <a:pPr marL="0" indent="0">
              <a:buNone/>
            </a:pPr>
            <a:endParaRPr lang="nl-NL" dirty="0"/>
          </a:p>
          <a:p>
            <a:pPr marL="0" indent="0">
              <a:buNone/>
            </a:pPr>
            <a:r>
              <a:rPr lang="nl-NL" b="1" u="sng" dirty="0"/>
              <a:t>Keurmerkhouders </a:t>
            </a:r>
            <a:r>
              <a:rPr lang="nl-NL" dirty="0"/>
              <a:t>zijn wooncoöperaties die voldoen aan de zeven coöperatieve principes en ten doel hebben een beheercoöperatie of vastgoedcoöperatie te vormen.</a:t>
            </a:r>
          </a:p>
        </p:txBody>
      </p:sp>
    </p:spTree>
    <p:extLst>
      <p:ext uri="{BB962C8B-B14F-4D97-AF65-F5344CB8AC3E}">
        <p14:creationId xmlns:p14="http://schemas.microsoft.com/office/powerpoint/2010/main" val="6704893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543FAB-8A2C-2DAC-E628-4888AAA1DFDD}"/>
              </a:ext>
            </a:extLst>
          </p:cNvPr>
          <p:cNvSpPr>
            <a:spLocks noGrp="1"/>
          </p:cNvSpPr>
          <p:nvPr>
            <p:ph type="title"/>
          </p:nvPr>
        </p:nvSpPr>
        <p:spPr/>
        <p:txBody>
          <a:bodyPr/>
          <a:lstStyle/>
          <a:p>
            <a:r>
              <a:rPr lang="en-GB" dirty="0" err="1"/>
              <a:t>Uitgangspunt</a:t>
            </a:r>
            <a:r>
              <a:rPr lang="en-GB" dirty="0"/>
              <a:t>:  “7 </a:t>
            </a:r>
            <a:r>
              <a:rPr lang="en-GB" dirty="0" err="1"/>
              <a:t>coöperatieve</a:t>
            </a:r>
            <a:r>
              <a:rPr lang="en-GB" dirty="0"/>
              <a:t> principes”</a:t>
            </a:r>
            <a:endParaRPr lang="nl-NL" dirty="0"/>
          </a:p>
        </p:txBody>
      </p:sp>
      <p:sp>
        <p:nvSpPr>
          <p:cNvPr id="3" name="Tijdelijke aanduiding voor inhoud 2">
            <a:extLst>
              <a:ext uri="{FF2B5EF4-FFF2-40B4-BE49-F238E27FC236}">
                <a16:creationId xmlns:a16="http://schemas.microsoft.com/office/drawing/2014/main" id="{DBCFE936-5A57-3256-01DE-69792ADF4F4E}"/>
              </a:ext>
            </a:extLst>
          </p:cNvPr>
          <p:cNvSpPr>
            <a:spLocks noGrp="1"/>
          </p:cNvSpPr>
          <p:nvPr>
            <p:ph idx="1"/>
          </p:nvPr>
        </p:nvSpPr>
        <p:spPr/>
        <p:txBody>
          <a:bodyPr/>
          <a:lstStyle/>
          <a:p>
            <a:pPr marL="514350" indent="-514350">
              <a:buAutoNum type="arabicPeriod"/>
            </a:pPr>
            <a:r>
              <a:rPr lang="en-GB" dirty="0" err="1"/>
              <a:t>Lidmaatschap</a:t>
            </a:r>
            <a:r>
              <a:rPr lang="en-GB" dirty="0"/>
              <a:t> is open </a:t>
            </a:r>
            <a:r>
              <a:rPr lang="en-GB" dirty="0" err="1"/>
              <a:t>en</a:t>
            </a:r>
            <a:r>
              <a:rPr lang="en-GB" dirty="0"/>
              <a:t> </a:t>
            </a:r>
            <a:r>
              <a:rPr lang="en-GB" dirty="0" err="1"/>
              <a:t>vrijwillig</a:t>
            </a:r>
            <a:endParaRPr lang="en-GB" dirty="0"/>
          </a:p>
          <a:p>
            <a:pPr marL="514350" indent="-514350">
              <a:buAutoNum type="arabicPeriod"/>
            </a:pPr>
            <a:r>
              <a:rPr lang="en-GB" dirty="0"/>
              <a:t>De </a:t>
            </a:r>
            <a:r>
              <a:rPr lang="en-GB" dirty="0" err="1"/>
              <a:t>leden</a:t>
            </a:r>
            <a:r>
              <a:rPr lang="en-GB" dirty="0"/>
              <a:t> </a:t>
            </a:r>
            <a:r>
              <a:rPr lang="en-GB" dirty="0" err="1"/>
              <a:t>besturen</a:t>
            </a:r>
            <a:r>
              <a:rPr lang="en-GB" dirty="0"/>
              <a:t> de </a:t>
            </a:r>
            <a:r>
              <a:rPr lang="en-GB" dirty="0" err="1"/>
              <a:t>coöperatie</a:t>
            </a:r>
            <a:r>
              <a:rPr lang="en-GB" dirty="0"/>
              <a:t> </a:t>
            </a:r>
            <a:r>
              <a:rPr lang="en-GB" dirty="0" err="1"/>
              <a:t>democratisch</a:t>
            </a:r>
            <a:endParaRPr lang="en-GB" dirty="0"/>
          </a:p>
          <a:p>
            <a:pPr marL="514350" indent="-514350">
              <a:buAutoNum type="arabicPeriod"/>
            </a:pPr>
            <a:r>
              <a:rPr lang="en-GB" dirty="0"/>
              <a:t>De </a:t>
            </a:r>
            <a:r>
              <a:rPr lang="en-GB" dirty="0" err="1"/>
              <a:t>leden</a:t>
            </a:r>
            <a:r>
              <a:rPr lang="en-GB" dirty="0"/>
              <a:t> van de </a:t>
            </a:r>
            <a:r>
              <a:rPr lang="en-GB" dirty="0" err="1"/>
              <a:t>coöperatie</a:t>
            </a:r>
            <a:r>
              <a:rPr lang="en-GB" dirty="0"/>
              <a:t> </a:t>
            </a:r>
            <a:r>
              <a:rPr lang="en-GB" dirty="0" err="1"/>
              <a:t>nemen</a:t>
            </a:r>
            <a:r>
              <a:rPr lang="en-GB" dirty="0"/>
              <a:t> </a:t>
            </a:r>
            <a:r>
              <a:rPr lang="en-GB" dirty="0" err="1"/>
              <a:t>financieel</a:t>
            </a:r>
            <a:r>
              <a:rPr lang="en-GB" dirty="0"/>
              <a:t> </a:t>
            </a:r>
            <a:r>
              <a:rPr lang="en-GB" dirty="0" err="1"/>
              <a:t>deel</a:t>
            </a:r>
            <a:endParaRPr lang="en-GB" dirty="0"/>
          </a:p>
          <a:p>
            <a:pPr marL="514350" indent="-514350">
              <a:buAutoNum type="arabicPeriod"/>
            </a:pPr>
            <a:r>
              <a:rPr lang="en-GB" dirty="0" err="1"/>
              <a:t>Coöperaties</a:t>
            </a:r>
            <a:r>
              <a:rPr lang="en-GB" dirty="0"/>
              <a:t> </a:t>
            </a:r>
            <a:r>
              <a:rPr lang="en-GB" dirty="0" err="1"/>
              <a:t>zijn</a:t>
            </a:r>
            <a:r>
              <a:rPr lang="en-GB" dirty="0"/>
              <a:t> </a:t>
            </a:r>
            <a:r>
              <a:rPr lang="en-GB" dirty="0" err="1"/>
              <a:t>zelfredzaam</a:t>
            </a:r>
            <a:r>
              <a:rPr lang="en-GB" dirty="0"/>
              <a:t> </a:t>
            </a:r>
            <a:r>
              <a:rPr lang="en-GB" dirty="0" err="1"/>
              <a:t>en</a:t>
            </a:r>
            <a:r>
              <a:rPr lang="en-GB" dirty="0"/>
              <a:t> </a:t>
            </a:r>
            <a:r>
              <a:rPr lang="en-GB" dirty="0" err="1"/>
              <a:t>onafhankelijk</a:t>
            </a:r>
            <a:endParaRPr lang="en-GB" dirty="0"/>
          </a:p>
          <a:p>
            <a:pPr marL="514350" indent="-514350">
              <a:buAutoNum type="arabicPeriod"/>
            </a:pPr>
            <a:r>
              <a:rPr lang="en-GB" dirty="0" err="1"/>
              <a:t>Coöperaties</a:t>
            </a:r>
            <a:r>
              <a:rPr lang="en-GB" dirty="0"/>
              <a:t> </a:t>
            </a:r>
            <a:r>
              <a:rPr lang="en-GB" dirty="0" err="1"/>
              <a:t>doen</a:t>
            </a:r>
            <a:r>
              <a:rPr lang="en-GB" dirty="0"/>
              <a:t> </a:t>
            </a:r>
            <a:r>
              <a:rPr lang="en-GB" dirty="0" err="1"/>
              <a:t>aan</a:t>
            </a:r>
            <a:r>
              <a:rPr lang="en-GB" dirty="0"/>
              <a:t> </a:t>
            </a:r>
            <a:r>
              <a:rPr lang="en-GB" dirty="0" err="1"/>
              <a:t>kennisdeling</a:t>
            </a:r>
            <a:r>
              <a:rPr lang="en-GB" dirty="0"/>
              <a:t> </a:t>
            </a:r>
            <a:r>
              <a:rPr lang="en-GB" dirty="0" err="1"/>
              <a:t>en</a:t>
            </a:r>
            <a:r>
              <a:rPr lang="en-GB" dirty="0"/>
              <a:t> </a:t>
            </a:r>
            <a:r>
              <a:rPr lang="en-GB" dirty="0" err="1"/>
              <a:t>vorming</a:t>
            </a:r>
            <a:endParaRPr lang="en-GB" dirty="0"/>
          </a:p>
          <a:p>
            <a:pPr marL="514350" indent="-514350">
              <a:buAutoNum type="arabicPeriod"/>
            </a:pPr>
            <a:r>
              <a:rPr lang="en-GB" dirty="0" err="1"/>
              <a:t>Coöperaties</a:t>
            </a:r>
            <a:r>
              <a:rPr lang="en-GB" dirty="0"/>
              <a:t> </a:t>
            </a:r>
            <a:r>
              <a:rPr lang="en-GB" dirty="0" err="1"/>
              <a:t>werken</a:t>
            </a:r>
            <a:r>
              <a:rPr lang="en-GB" dirty="0"/>
              <a:t> met </a:t>
            </a:r>
            <a:r>
              <a:rPr lang="en-GB" dirty="0" err="1"/>
              <a:t>elkaar</a:t>
            </a:r>
            <a:r>
              <a:rPr lang="en-GB" dirty="0"/>
              <a:t> </a:t>
            </a:r>
            <a:r>
              <a:rPr lang="en-GB" dirty="0" err="1"/>
              <a:t>samen</a:t>
            </a:r>
            <a:endParaRPr lang="en-GB" dirty="0"/>
          </a:p>
          <a:p>
            <a:pPr marL="514350" indent="-514350">
              <a:buAutoNum type="arabicPeriod"/>
            </a:pPr>
            <a:r>
              <a:rPr lang="en-GB" dirty="0" err="1"/>
              <a:t>Coöperaties</a:t>
            </a:r>
            <a:r>
              <a:rPr lang="en-GB" dirty="0"/>
              <a:t> </a:t>
            </a:r>
            <a:r>
              <a:rPr lang="en-GB" dirty="0" err="1"/>
              <a:t>dragen</a:t>
            </a:r>
            <a:r>
              <a:rPr lang="en-GB" dirty="0"/>
              <a:t> </a:t>
            </a:r>
            <a:r>
              <a:rPr lang="en-GB" dirty="0" err="1"/>
              <a:t>zorg</a:t>
            </a:r>
            <a:r>
              <a:rPr lang="en-GB" dirty="0"/>
              <a:t> </a:t>
            </a:r>
            <a:r>
              <a:rPr lang="en-GB" dirty="0" err="1"/>
              <a:t>voor</a:t>
            </a:r>
            <a:r>
              <a:rPr lang="en-GB" dirty="0"/>
              <a:t> de </a:t>
            </a:r>
            <a:r>
              <a:rPr lang="en-GB" dirty="0" err="1"/>
              <a:t>gemeenschap</a:t>
            </a:r>
            <a:endParaRPr lang="en-GB" dirty="0"/>
          </a:p>
        </p:txBody>
      </p:sp>
    </p:spTree>
    <p:extLst>
      <p:ext uri="{BB962C8B-B14F-4D97-AF65-F5344CB8AC3E}">
        <p14:creationId xmlns:p14="http://schemas.microsoft.com/office/powerpoint/2010/main" val="38927239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8">
            <a:extLst>
              <a:ext uri="{FF2B5EF4-FFF2-40B4-BE49-F238E27FC236}">
                <a16:creationId xmlns:a16="http://schemas.microsoft.com/office/drawing/2014/main" id="{D036A579-75BE-7046-3654-A9E72F94D4C3}"/>
              </a:ext>
            </a:extLst>
          </p:cNvPr>
          <p:cNvSpPr>
            <a:spLocks noGrp="1"/>
          </p:cNvSpPr>
          <p:nvPr>
            <p:ph type="title"/>
          </p:nvPr>
        </p:nvSpPr>
        <p:spPr/>
        <p:txBody>
          <a:bodyPr/>
          <a:lstStyle/>
          <a:p>
            <a:r>
              <a:rPr lang="en-GB" dirty="0" err="1"/>
              <a:t>Opzet</a:t>
            </a:r>
            <a:r>
              <a:rPr lang="en-GB" dirty="0"/>
              <a:t> </a:t>
            </a:r>
            <a:r>
              <a:rPr lang="en-GB" dirty="0" err="1"/>
              <a:t>vervolg</a:t>
            </a:r>
            <a:endParaRPr lang="nl-NL" dirty="0"/>
          </a:p>
        </p:txBody>
      </p:sp>
      <p:sp>
        <p:nvSpPr>
          <p:cNvPr id="10" name="Tijdelijke aanduiding voor inhoud 9">
            <a:extLst>
              <a:ext uri="{FF2B5EF4-FFF2-40B4-BE49-F238E27FC236}">
                <a16:creationId xmlns:a16="http://schemas.microsoft.com/office/drawing/2014/main" id="{C0E88CCD-A824-5226-E253-14C9415C7E50}"/>
              </a:ext>
            </a:extLst>
          </p:cNvPr>
          <p:cNvSpPr>
            <a:spLocks noGrp="1"/>
          </p:cNvSpPr>
          <p:nvPr>
            <p:ph sz="half" idx="1"/>
          </p:nvPr>
        </p:nvSpPr>
        <p:spPr/>
        <p:txBody>
          <a:bodyPr/>
          <a:lstStyle/>
          <a:p>
            <a:pPr marL="0" indent="0">
              <a:buNone/>
            </a:pPr>
            <a:r>
              <a:rPr lang="en-GB" i="1" dirty="0"/>
              <a:t>Eisen </a:t>
            </a:r>
            <a:r>
              <a:rPr lang="en-GB" i="1" dirty="0" err="1"/>
              <a:t>zoals</a:t>
            </a:r>
            <a:r>
              <a:rPr lang="en-GB" i="1" dirty="0"/>
              <a:t> </a:t>
            </a:r>
            <a:r>
              <a:rPr lang="en-GB" i="1" dirty="0" err="1"/>
              <a:t>verwoord</a:t>
            </a:r>
            <a:r>
              <a:rPr lang="en-GB" i="1" dirty="0"/>
              <a:t> in de </a:t>
            </a:r>
            <a:r>
              <a:rPr lang="en-GB" i="1" dirty="0" err="1"/>
              <a:t>Erkenningsregeling</a:t>
            </a:r>
            <a:r>
              <a:rPr lang="en-GB" i="1" dirty="0"/>
              <a:t> </a:t>
            </a:r>
            <a:endParaRPr lang="nl-NL" i="1" dirty="0"/>
          </a:p>
        </p:txBody>
      </p:sp>
      <p:sp>
        <p:nvSpPr>
          <p:cNvPr id="11" name="Tijdelijke aanduiding voor inhoud 10">
            <a:extLst>
              <a:ext uri="{FF2B5EF4-FFF2-40B4-BE49-F238E27FC236}">
                <a16:creationId xmlns:a16="http://schemas.microsoft.com/office/drawing/2014/main" id="{1521BB1B-AD2D-1CBE-67E3-1E8C4E8649FB}"/>
              </a:ext>
            </a:extLst>
          </p:cNvPr>
          <p:cNvSpPr>
            <a:spLocks noGrp="1"/>
          </p:cNvSpPr>
          <p:nvPr>
            <p:ph sz="half" idx="2"/>
          </p:nvPr>
        </p:nvSpPr>
        <p:spPr/>
        <p:txBody>
          <a:bodyPr/>
          <a:lstStyle/>
          <a:p>
            <a:pPr marL="0" indent="0">
              <a:buNone/>
            </a:pPr>
            <a:r>
              <a:rPr lang="en-GB" dirty="0">
                <a:solidFill>
                  <a:schemeClr val="accent4"/>
                </a:solidFill>
              </a:rPr>
              <a:t>De </a:t>
            </a:r>
            <a:r>
              <a:rPr lang="en-GB" dirty="0" err="1">
                <a:solidFill>
                  <a:schemeClr val="accent4"/>
                </a:solidFill>
              </a:rPr>
              <a:t>stappen</a:t>
            </a:r>
            <a:r>
              <a:rPr lang="en-GB" dirty="0">
                <a:solidFill>
                  <a:schemeClr val="accent4"/>
                </a:solidFill>
              </a:rPr>
              <a:t> die </a:t>
            </a:r>
            <a:r>
              <a:rPr lang="en-GB" dirty="0" err="1">
                <a:solidFill>
                  <a:schemeClr val="accent4"/>
                </a:solidFill>
              </a:rPr>
              <a:t>wij</a:t>
            </a:r>
            <a:r>
              <a:rPr lang="en-GB" dirty="0">
                <a:solidFill>
                  <a:schemeClr val="accent4"/>
                </a:solidFill>
              </a:rPr>
              <a:t> </a:t>
            </a:r>
            <a:r>
              <a:rPr lang="en-GB" dirty="0" err="1">
                <a:solidFill>
                  <a:schemeClr val="accent4"/>
                </a:solidFill>
              </a:rPr>
              <a:t>als</a:t>
            </a:r>
            <a:r>
              <a:rPr lang="en-GB" dirty="0">
                <a:solidFill>
                  <a:schemeClr val="accent4"/>
                </a:solidFill>
              </a:rPr>
              <a:t> </a:t>
            </a:r>
            <a:r>
              <a:rPr lang="en-GB" dirty="0" err="1">
                <a:solidFill>
                  <a:schemeClr val="accent4"/>
                </a:solidFill>
              </a:rPr>
              <a:t>wooncoöperatie</a:t>
            </a:r>
            <a:r>
              <a:rPr lang="en-GB" dirty="0">
                <a:solidFill>
                  <a:schemeClr val="accent4"/>
                </a:solidFill>
              </a:rPr>
              <a:t> </a:t>
            </a:r>
            <a:r>
              <a:rPr lang="en-GB" dirty="0" err="1">
                <a:solidFill>
                  <a:schemeClr val="accent4"/>
                </a:solidFill>
              </a:rPr>
              <a:t>nog</a:t>
            </a:r>
            <a:r>
              <a:rPr lang="en-GB" dirty="0">
                <a:solidFill>
                  <a:schemeClr val="accent4"/>
                </a:solidFill>
              </a:rPr>
              <a:t> </a:t>
            </a:r>
            <a:r>
              <a:rPr lang="en-GB" dirty="0" err="1">
                <a:solidFill>
                  <a:schemeClr val="accent4"/>
                </a:solidFill>
              </a:rPr>
              <a:t>moeten</a:t>
            </a:r>
            <a:r>
              <a:rPr lang="en-GB" dirty="0">
                <a:solidFill>
                  <a:schemeClr val="accent4"/>
                </a:solidFill>
              </a:rPr>
              <a:t> </a:t>
            </a:r>
            <a:r>
              <a:rPr lang="en-GB" dirty="0" err="1">
                <a:solidFill>
                  <a:schemeClr val="accent4"/>
                </a:solidFill>
              </a:rPr>
              <a:t>doen</a:t>
            </a:r>
            <a:r>
              <a:rPr lang="en-GB" dirty="0">
                <a:solidFill>
                  <a:schemeClr val="accent4"/>
                </a:solidFill>
              </a:rPr>
              <a:t>.</a:t>
            </a:r>
            <a:endParaRPr lang="nl-NL" dirty="0">
              <a:solidFill>
                <a:schemeClr val="accent4"/>
              </a:solidFill>
            </a:endParaRPr>
          </a:p>
        </p:txBody>
      </p:sp>
    </p:spTree>
    <p:extLst>
      <p:ext uri="{BB962C8B-B14F-4D97-AF65-F5344CB8AC3E}">
        <p14:creationId xmlns:p14="http://schemas.microsoft.com/office/powerpoint/2010/main" val="20374438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B5BB47-41FD-8F08-2DE2-9444B1ABAE7F}"/>
              </a:ext>
            </a:extLst>
          </p:cNvPr>
          <p:cNvSpPr>
            <a:spLocks noGrp="1"/>
          </p:cNvSpPr>
          <p:nvPr>
            <p:ph type="title"/>
          </p:nvPr>
        </p:nvSpPr>
        <p:spPr/>
        <p:txBody>
          <a:bodyPr/>
          <a:lstStyle/>
          <a:p>
            <a:r>
              <a:rPr lang="en-GB" dirty="0"/>
              <a:t>Basis: </a:t>
            </a:r>
            <a:r>
              <a:rPr lang="en-GB" dirty="0" err="1"/>
              <a:t>Visie</a:t>
            </a:r>
            <a:endParaRPr lang="nl-NL" dirty="0"/>
          </a:p>
        </p:txBody>
      </p:sp>
      <p:sp>
        <p:nvSpPr>
          <p:cNvPr id="3" name="Tijdelijke aanduiding voor inhoud 2">
            <a:extLst>
              <a:ext uri="{FF2B5EF4-FFF2-40B4-BE49-F238E27FC236}">
                <a16:creationId xmlns:a16="http://schemas.microsoft.com/office/drawing/2014/main" id="{3472CDBE-4DEF-6D44-1CF7-6AE09E94C7A3}"/>
              </a:ext>
            </a:extLst>
          </p:cNvPr>
          <p:cNvSpPr>
            <a:spLocks noGrp="1"/>
          </p:cNvSpPr>
          <p:nvPr>
            <p:ph sz="half" idx="1"/>
          </p:nvPr>
        </p:nvSpPr>
        <p:spPr/>
        <p:txBody>
          <a:bodyPr/>
          <a:lstStyle/>
          <a:p>
            <a:pPr marL="0" indent="0">
              <a:buNone/>
            </a:pPr>
            <a:r>
              <a:rPr lang="nl-NL" i="1" dirty="0"/>
              <a:t>De visie is éénduidig en onderscheidend. </a:t>
            </a:r>
          </a:p>
          <a:p>
            <a:pPr marL="0" indent="0">
              <a:buNone/>
            </a:pPr>
            <a:r>
              <a:rPr lang="nl-NL" i="1" dirty="0"/>
              <a:t>Het onderscheidende maakt duidelijk wat tot de kern van de missie behoort en helpt onderscheiden wie en wat voor project bij de wooncoöperatie past.</a:t>
            </a:r>
          </a:p>
        </p:txBody>
      </p:sp>
      <p:sp>
        <p:nvSpPr>
          <p:cNvPr id="4" name="Tijdelijke aanduiding voor inhoud 3">
            <a:extLst>
              <a:ext uri="{FF2B5EF4-FFF2-40B4-BE49-F238E27FC236}">
                <a16:creationId xmlns:a16="http://schemas.microsoft.com/office/drawing/2014/main" id="{830668BC-4DF9-BEAA-9522-845CD06D1FC8}"/>
              </a:ext>
            </a:extLst>
          </p:cNvPr>
          <p:cNvSpPr>
            <a:spLocks noGrp="1"/>
          </p:cNvSpPr>
          <p:nvPr>
            <p:ph sz="half" idx="2"/>
          </p:nvPr>
        </p:nvSpPr>
        <p:spPr/>
        <p:txBody>
          <a:bodyPr/>
          <a:lstStyle/>
          <a:p>
            <a:r>
              <a:rPr lang="en-GB" dirty="0" err="1">
                <a:solidFill>
                  <a:schemeClr val="accent4"/>
                </a:solidFill>
              </a:rPr>
              <a:t>Visie</a:t>
            </a:r>
            <a:r>
              <a:rPr lang="en-GB" dirty="0">
                <a:solidFill>
                  <a:schemeClr val="accent4"/>
                </a:solidFill>
              </a:rPr>
              <a:t> </a:t>
            </a:r>
            <a:r>
              <a:rPr lang="en-GB" dirty="0" err="1">
                <a:solidFill>
                  <a:schemeClr val="accent4"/>
                </a:solidFill>
              </a:rPr>
              <a:t>aanscherpen</a:t>
            </a:r>
            <a:r>
              <a:rPr lang="en-GB" dirty="0">
                <a:solidFill>
                  <a:schemeClr val="accent4"/>
                </a:solidFill>
              </a:rPr>
              <a:t> – </a:t>
            </a:r>
            <a:r>
              <a:rPr lang="en-GB" dirty="0" err="1">
                <a:solidFill>
                  <a:schemeClr val="accent4"/>
                </a:solidFill>
              </a:rPr>
              <a:t>toeschrijven</a:t>
            </a:r>
            <a:r>
              <a:rPr lang="en-GB" dirty="0">
                <a:solidFill>
                  <a:schemeClr val="accent4"/>
                </a:solidFill>
              </a:rPr>
              <a:t> </a:t>
            </a:r>
            <a:r>
              <a:rPr lang="en-GB" dirty="0" err="1">
                <a:solidFill>
                  <a:schemeClr val="accent4"/>
                </a:solidFill>
              </a:rPr>
              <a:t>naar</a:t>
            </a:r>
            <a:r>
              <a:rPr lang="en-GB" dirty="0">
                <a:solidFill>
                  <a:schemeClr val="accent4"/>
                </a:solidFill>
              </a:rPr>
              <a:t> wat </a:t>
            </a:r>
            <a:r>
              <a:rPr lang="en-GB" dirty="0" err="1">
                <a:solidFill>
                  <a:schemeClr val="accent4"/>
                </a:solidFill>
              </a:rPr>
              <a:t>gemeente</a:t>
            </a:r>
            <a:r>
              <a:rPr lang="en-GB" dirty="0">
                <a:solidFill>
                  <a:schemeClr val="accent4"/>
                </a:solidFill>
              </a:rPr>
              <a:t> Arnhem </a:t>
            </a:r>
            <a:r>
              <a:rPr lang="en-GB" dirty="0" err="1">
                <a:solidFill>
                  <a:schemeClr val="accent4"/>
                </a:solidFill>
              </a:rPr>
              <a:t>wil</a:t>
            </a:r>
            <a:r>
              <a:rPr lang="en-GB" dirty="0">
                <a:solidFill>
                  <a:schemeClr val="accent4"/>
                </a:solidFill>
              </a:rPr>
              <a:t>?</a:t>
            </a:r>
          </a:p>
          <a:p>
            <a:endParaRPr lang="en-GB" dirty="0">
              <a:solidFill>
                <a:schemeClr val="accent4"/>
              </a:solidFill>
            </a:endParaRPr>
          </a:p>
          <a:p>
            <a:r>
              <a:rPr lang="en-GB" dirty="0">
                <a:solidFill>
                  <a:schemeClr val="accent4"/>
                </a:solidFill>
              </a:rPr>
              <a:t>Missie </a:t>
            </a:r>
            <a:r>
              <a:rPr lang="en-GB" dirty="0" err="1">
                <a:solidFill>
                  <a:schemeClr val="accent4"/>
                </a:solidFill>
              </a:rPr>
              <a:t>formuleren</a:t>
            </a:r>
            <a:endParaRPr lang="nl-NL" dirty="0">
              <a:solidFill>
                <a:schemeClr val="accent4"/>
              </a:solidFill>
            </a:endParaRPr>
          </a:p>
        </p:txBody>
      </p:sp>
      <p:sp>
        <p:nvSpPr>
          <p:cNvPr id="5" name="Tijdelijke aanduiding voor voettekst 4">
            <a:extLst>
              <a:ext uri="{FF2B5EF4-FFF2-40B4-BE49-F238E27FC236}">
                <a16:creationId xmlns:a16="http://schemas.microsoft.com/office/drawing/2014/main" id="{F0598320-1B68-45F2-0290-A5E879A2F1E9}"/>
              </a:ext>
            </a:extLst>
          </p:cNvPr>
          <p:cNvSpPr>
            <a:spLocks noGrp="1"/>
          </p:cNvSpPr>
          <p:nvPr>
            <p:ph type="ftr" sz="quarter" idx="11"/>
          </p:nvPr>
        </p:nvSpPr>
        <p:spPr/>
        <p:txBody>
          <a:bodyPr/>
          <a:lstStyle/>
          <a:p>
            <a:r>
              <a:rPr lang="nl-NL"/>
              <a:t>Coopkeur - Basis</a:t>
            </a:r>
          </a:p>
        </p:txBody>
      </p:sp>
    </p:spTree>
    <p:extLst>
      <p:ext uri="{BB962C8B-B14F-4D97-AF65-F5344CB8AC3E}">
        <p14:creationId xmlns:p14="http://schemas.microsoft.com/office/powerpoint/2010/main" val="16914292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E012C6-DB3E-139A-BBBA-B5295238FD41}"/>
              </a:ext>
            </a:extLst>
          </p:cNvPr>
          <p:cNvSpPr>
            <a:spLocks noGrp="1"/>
          </p:cNvSpPr>
          <p:nvPr>
            <p:ph type="title"/>
          </p:nvPr>
        </p:nvSpPr>
        <p:spPr/>
        <p:txBody>
          <a:bodyPr/>
          <a:lstStyle/>
          <a:p>
            <a:r>
              <a:rPr lang="en-GB" dirty="0"/>
              <a:t>Basis: </a:t>
            </a:r>
            <a:r>
              <a:rPr lang="en-GB" dirty="0" err="1"/>
              <a:t>Structuur</a:t>
            </a:r>
            <a:r>
              <a:rPr lang="en-GB" dirty="0"/>
              <a:t> - 1</a:t>
            </a:r>
            <a:endParaRPr lang="nl-NL" dirty="0"/>
          </a:p>
        </p:txBody>
      </p:sp>
      <p:sp>
        <p:nvSpPr>
          <p:cNvPr id="3" name="Tijdelijke aanduiding voor inhoud 2">
            <a:extLst>
              <a:ext uri="{FF2B5EF4-FFF2-40B4-BE49-F238E27FC236}">
                <a16:creationId xmlns:a16="http://schemas.microsoft.com/office/drawing/2014/main" id="{297AD785-8762-5614-B029-471CBAE08016}"/>
              </a:ext>
            </a:extLst>
          </p:cNvPr>
          <p:cNvSpPr>
            <a:spLocks noGrp="1"/>
          </p:cNvSpPr>
          <p:nvPr>
            <p:ph sz="half" idx="1"/>
          </p:nvPr>
        </p:nvSpPr>
        <p:spPr/>
        <p:txBody>
          <a:bodyPr/>
          <a:lstStyle/>
          <a:p>
            <a:pPr marL="0" indent="0">
              <a:buNone/>
            </a:pPr>
            <a:r>
              <a:rPr lang="en-GB" dirty="0"/>
              <a:t>Goede </a:t>
            </a:r>
            <a:r>
              <a:rPr lang="en-GB" u="sng" dirty="0" err="1"/>
              <a:t>borging</a:t>
            </a:r>
            <a:r>
              <a:rPr lang="en-GB" dirty="0"/>
              <a:t> van de </a:t>
            </a:r>
            <a:r>
              <a:rPr lang="en-GB" dirty="0" err="1"/>
              <a:t>continuïteit</a:t>
            </a:r>
            <a:r>
              <a:rPr lang="en-GB" dirty="0"/>
              <a:t> van de </a:t>
            </a:r>
            <a:r>
              <a:rPr lang="en-GB" dirty="0" err="1"/>
              <a:t>vastgoedcoöperatie</a:t>
            </a:r>
            <a:r>
              <a:rPr lang="en-GB" dirty="0"/>
              <a:t> (</a:t>
            </a:r>
            <a:r>
              <a:rPr lang="en-GB" dirty="0" err="1"/>
              <a:t>vastgelegd</a:t>
            </a:r>
            <a:r>
              <a:rPr lang="en-GB" dirty="0"/>
              <a:t> in </a:t>
            </a:r>
            <a:r>
              <a:rPr lang="en-GB" dirty="0" err="1"/>
              <a:t>statuten</a:t>
            </a:r>
            <a:r>
              <a:rPr lang="en-GB" dirty="0"/>
              <a:t>)</a:t>
            </a:r>
            <a:endParaRPr lang="nl-NL" dirty="0"/>
          </a:p>
        </p:txBody>
      </p:sp>
      <p:sp>
        <p:nvSpPr>
          <p:cNvPr id="4" name="Tijdelijke aanduiding voor inhoud 3">
            <a:extLst>
              <a:ext uri="{FF2B5EF4-FFF2-40B4-BE49-F238E27FC236}">
                <a16:creationId xmlns:a16="http://schemas.microsoft.com/office/drawing/2014/main" id="{5EF98062-4B42-AA79-0A93-570F30DDED7A}"/>
              </a:ext>
            </a:extLst>
          </p:cNvPr>
          <p:cNvSpPr>
            <a:spLocks noGrp="1"/>
          </p:cNvSpPr>
          <p:nvPr>
            <p:ph sz="half" idx="2"/>
          </p:nvPr>
        </p:nvSpPr>
        <p:spPr/>
        <p:txBody>
          <a:bodyPr/>
          <a:lstStyle/>
          <a:p>
            <a:r>
              <a:rPr lang="en-GB" dirty="0" err="1">
                <a:solidFill>
                  <a:schemeClr val="accent4"/>
                </a:solidFill>
              </a:rPr>
              <a:t>Uitzoeken</a:t>
            </a:r>
            <a:r>
              <a:rPr lang="en-GB" dirty="0">
                <a:solidFill>
                  <a:schemeClr val="accent4"/>
                </a:solidFill>
              </a:rPr>
              <a:t> wat </a:t>
            </a:r>
            <a:r>
              <a:rPr lang="en-GB" dirty="0" err="1">
                <a:solidFill>
                  <a:schemeClr val="accent4"/>
                </a:solidFill>
              </a:rPr>
              <a:t>eisen</a:t>
            </a:r>
            <a:r>
              <a:rPr lang="en-GB" dirty="0">
                <a:solidFill>
                  <a:schemeClr val="accent4"/>
                </a:solidFill>
              </a:rPr>
              <a:t> </a:t>
            </a:r>
            <a:r>
              <a:rPr lang="en-GB" dirty="0" err="1">
                <a:solidFill>
                  <a:schemeClr val="accent4"/>
                </a:solidFill>
              </a:rPr>
              <a:t>gemeente</a:t>
            </a:r>
            <a:r>
              <a:rPr lang="en-GB" dirty="0">
                <a:solidFill>
                  <a:schemeClr val="accent4"/>
                </a:solidFill>
              </a:rPr>
              <a:t> Arnhem </a:t>
            </a:r>
            <a:r>
              <a:rPr lang="en-GB" dirty="0" err="1">
                <a:solidFill>
                  <a:schemeClr val="accent4"/>
                </a:solidFill>
              </a:rPr>
              <a:t>zijn</a:t>
            </a:r>
            <a:r>
              <a:rPr lang="en-GB" dirty="0">
                <a:solidFill>
                  <a:schemeClr val="accent4"/>
                </a:solidFill>
              </a:rPr>
              <a:t> m.b.t. </a:t>
            </a:r>
            <a:r>
              <a:rPr lang="en-GB" dirty="0" err="1">
                <a:solidFill>
                  <a:schemeClr val="accent4"/>
                </a:solidFill>
              </a:rPr>
              <a:t>borging</a:t>
            </a:r>
            <a:r>
              <a:rPr lang="en-GB" dirty="0">
                <a:solidFill>
                  <a:schemeClr val="accent4"/>
                </a:solidFill>
              </a:rPr>
              <a:t> </a:t>
            </a:r>
            <a:r>
              <a:rPr lang="en-GB" dirty="0" err="1">
                <a:solidFill>
                  <a:schemeClr val="accent4"/>
                </a:solidFill>
              </a:rPr>
              <a:t>continuïteit</a:t>
            </a:r>
            <a:r>
              <a:rPr lang="en-GB" dirty="0">
                <a:solidFill>
                  <a:schemeClr val="accent4"/>
                </a:solidFill>
              </a:rPr>
              <a:t> – </a:t>
            </a:r>
            <a:r>
              <a:rPr lang="en-GB" dirty="0" err="1">
                <a:solidFill>
                  <a:schemeClr val="accent4"/>
                </a:solidFill>
              </a:rPr>
              <a:t>welke</a:t>
            </a:r>
            <a:r>
              <a:rPr lang="en-GB" dirty="0">
                <a:solidFill>
                  <a:schemeClr val="accent4"/>
                </a:solidFill>
              </a:rPr>
              <a:t> </a:t>
            </a:r>
            <a:r>
              <a:rPr lang="en-GB" dirty="0" err="1">
                <a:solidFill>
                  <a:schemeClr val="accent4"/>
                </a:solidFill>
              </a:rPr>
              <a:t>rechtspersoon</a:t>
            </a:r>
            <a:r>
              <a:rPr lang="en-GB" dirty="0">
                <a:solidFill>
                  <a:schemeClr val="accent4"/>
                </a:solidFill>
              </a:rPr>
              <a:t> </a:t>
            </a:r>
            <a:r>
              <a:rPr lang="en-GB" dirty="0" err="1">
                <a:solidFill>
                  <a:schemeClr val="accent4"/>
                </a:solidFill>
              </a:rPr>
              <a:t>stelt</a:t>
            </a:r>
            <a:r>
              <a:rPr lang="en-GB" dirty="0">
                <a:solidFill>
                  <a:schemeClr val="accent4"/>
                </a:solidFill>
              </a:rPr>
              <a:t> de regels op over wat er </a:t>
            </a:r>
            <a:r>
              <a:rPr lang="en-GB" dirty="0" err="1">
                <a:solidFill>
                  <a:schemeClr val="accent4"/>
                </a:solidFill>
              </a:rPr>
              <a:t>bij</a:t>
            </a:r>
            <a:r>
              <a:rPr lang="en-GB" dirty="0">
                <a:solidFill>
                  <a:schemeClr val="accent4"/>
                </a:solidFill>
              </a:rPr>
              <a:t> </a:t>
            </a:r>
            <a:r>
              <a:rPr lang="en-GB" dirty="0" err="1">
                <a:solidFill>
                  <a:schemeClr val="accent4"/>
                </a:solidFill>
              </a:rPr>
              <a:t>opheffen</a:t>
            </a:r>
            <a:r>
              <a:rPr lang="en-GB" dirty="0">
                <a:solidFill>
                  <a:schemeClr val="accent4"/>
                </a:solidFill>
              </a:rPr>
              <a:t> van de </a:t>
            </a:r>
            <a:r>
              <a:rPr lang="en-GB" dirty="0" err="1">
                <a:solidFill>
                  <a:schemeClr val="accent4"/>
                </a:solidFill>
              </a:rPr>
              <a:t>wooncoöperatie</a:t>
            </a:r>
            <a:r>
              <a:rPr lang="en-GB" dirty="0">
                <a:solidFill>
                  <a:schemeClr val="accent4"/>
                </a:solidFill>
              </a:rPr>
              <a:t> met het </a:t>
            </a:r>
            <a:r>
              <a:rPr lang="en-GB" dirty="0" err="1">
                <a:solidFill>
                  <a:schemeClr val="accent4"/>
                </a:solidFill>
              </a:rPr>
              <a:t>batig</a:t>
            </a:r>
            <a:r>
              <a:rPr lang="en-GB" dirty="0">
                <a:solidFill>
                  <a:schemeClr val="accent4"/>
                </a:solidFill>
              </a:rPr>
              <a:t> </a:t>
            </a:r>
            <a:r>
              <a:rPr lang="en-GB" dirty="0" err="1">
                <a:solidFill>
                  <a:schemeClr val="accent4"/>
                </a:solidFill>
              </a:rPr>
              <a:t>saldo</a:t>
            </a:r>
            <a:r>
              <a:rPr lang="en-GB" dirty="0">
                <a:solidFill>
                  <a:schemeClr val="accent4"/>
                </a:solidFill>
              </a:rPr>
              <a:t> </a:t>
            </a:r>
            <a:r>
              <a:rPr lang="en-GB" dirty="0" err="1">
                <a:solidFill>
                  <a:schemeClr val="accent4"/>
                </a:solidFill>
              </a:rPr>
              <a:t>gebeurt</a:t>
            </a:r>
            <a:r>
              <a:rPr lang="en-GB" dirty="0">
                <a:solidFill>
                  <a:schemeClr val="accent4"/>
                </a:solidFill>
              </a:rPr>
              <a:t> (</a:t>
            </a:r>
            <a:r>
              <a:rPr lang="en-GB" dirty="0" err="1">
                <a:solidFill>
                  <a:schemeClr val="accent4"/>
                </a:solidFill>
              </a:rPr>
              <a:t>moet</a:t>
            </a:r>
            <a:r>
              <a:rPr lang="en-GB" dirty="0">
                <a:solidFill>
                  <a:schemeClr val="accent4"/>
                </a:solidFill>
              </a:rPr>
              <a:t> </a:t>
            </a:r>
            <a:r>
              <a:rPr lang="en-GB" dirty="0" err="1">
                <a:solidFill>
                  <a:schemeClr val="accent4"/>
                </a:solidFill>
              </a:rPr>
              <a:t>naar</a:t>
            </a:r>
            <a:r>
              <a:rPr lang="en-GB" dirty="0">
                <a:solidFill>
                  <a:schemeClr val="accent4"/>
                </a:solidFill>
              </a:rPr>
              <a:t> </a:t>
            </a:r>
            <a:r>
              <a:rPr lang="en-GB" dirty="0" err="1">
                <a:solidFill>
                  <a:schemeClr val="accent4"/>
                </a:solidFill>
              </a:rPr>
              <a:t>gemeenschap</a:t>
            </a:r>
            <a:r>
              <a:rPr lang="en-GB" dirty="0">
                <a:solidFill>
                  <a:schemeClr val="accent4"/>
                </a:solidFill>
              </a:rPr>
              <a:t> </a:t>
            </a:r>
            <a:r>
              <a:rPr lang="en-GB" dirty="0" err="1">
                <a:solidFill>
                  <a:schemeClr val="accent4"/>
                </a:solidFill>
              </a:rPr>
              <a:t>gaan</a:t>
            </a:r>
            <a:r>
              <a:rPr lang="en-GB" dirty="0">
                <a:solidFill>
                  <a:schemeClr val="accent4"/>
                </a:solidFill>
              </a:rPr>
              <a:t>)</a:t>
            </a:r>
            <a:endParaRPr lang="nl-NL" dirty="0">
              <a:solidFill>
                <a:schemeClr val="accent4"/>
              </a:solidFill>
            </a:endParaRPr>
          </a:p>
        </p:txBody>
      </p:sp>
      <p:sp>
        <p:nvSpPr>
          <p:cNvPr id="5" name="Tijdelijke aanduiding voor voettekst 4">
            <a:extLst>
              <a:ext uri="{FF2B5EF4-FFF2-40B4-BE49-F238E27FC236}">
                <a16:creationId xmlns:a16="http://schemas.microsoft.com/office/drawing/2014/main" id="{C8439BB3-FFA9-D5A7-92DC-F65705C5C993}"/>
              </a:ext>
            </a:extLst>
          </p:cNvPr>
          <p:cNvSpPr>
            <a:spLocks noGrp="1"/>
          </p:cNvSpPr>
          <p:nvPr>
            <p:ph type="ftr" sz="quarter" idx="11"/>
          </p:nvPr>
        </p:nvSpPr>
        <p:spPr/>
        <p:txBody>
          <a:bodyPr/>
          <a:lstStyle/>
          <a:p>
            <a:r>
              <a:rPr lang="nl-NL"/>
              <a:t>Coopkeur - Basis</a:t>
            </a:r>
          </a:p>
        </p:txBody>
      </p:sp>
    </p:spTree>
    <p:extLst>
      <p:ext uri="{BB962C8B-B14F-4D97-AF65-F5344CB8AC3E}">
        <p14:creationId xmlns:p14="http://schemas.microsoft.com/office/powerpoint/2010/main" val="12296795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961BBA-617E-A857-729B-A131F7FCAC26}"/>
              </a:ext>
            </a:extLst>
          </p:cNvPr>
          <p:cNvSpPr>
            <a:spLocks noGrp="1"/>
          </p:cNvSpPr>
          <p:nvPr>
            <p:ph type="title"/>
          </p:nvPr>
        </p:nvSpPr>
        <p:spPr/>
        <p:txBody>
          <a:bodyPr/>
          <a:lstStyle/>
          <a:p>
            <a:r>
              <a:rPr lang="en-GB" dirty="0"/>
              <a:t>Basis: </a:t>
            </a:r>
            <a:r>
              <a:rPr lang="en-GB" dirty="0" err="1"/>
              <a:t>Structuur</a:t>
            </a:r>
            <a:r>
              <a:rPr lang="en-GB" dirty="0"/>
              <a:t> - 2</a:t>
            </a:r>
            <a:endParaRPr lang="nl-NL" dirty="0"/>
          </a:p>
        </p:txBody>
      </p:sp>
      <p:sp>
        <p:nvSpPr>
          <p:cNvPr id="3" name="Tijdelijke aanduiding voor inhoud 2">
            <a:extLst>
              <a:ext uri="{FF2B5EF4-FFF2-40B4-BE49-F238E27FC236}">
                <a16:creationId xmlns:a16="http://schemas.microsoft.com/office/drawing/2014/main" id="{50B5F9A4-4291-83AA-A73F-67704AE1C169}"/>
              </a:ext>
            </a:extLst>
          </p:cNvPr>
          <p:cNvSpPr>
            <a:spLocks noGrp="1"/>
          </p:cNvSpPr>
          <p:nvPr>
            <p:ph sz="half" idx="1"/>
          </p:nvPr>
        </p:nvSpPr>
        <p:spPr/>
        <p:txBody>
          <a:bodyPr>
            <a:normAutofit/>
          </a:bodyPr>
          <a:lstStyle/>
          <a:p>
            <a:r>
              <a:rPr lang="nl-NL" i="1" dirty="0"/>
              <a:t>Voor het keurmerk komen in aanmerking verenigingen of coöperaties die </a:t>
            </a:r>
            <a:r>
              <a:rPr lang="nl-NL" i="1" u="sng" dirty="0"/>
              <a:t>woonruimten verhuren of beogen te verhuren aan hun leden</a:t>
            </a:r>
            <a:r>
              <a:rPr lang="nl-NL" i="1" dirty="0"/>
              <a:t>.</a:t>
            </a:r>
          </a:p>
          <a:p>
            <a:endParaRPr lang="nl-NL" i="1" dirty="0"/>
          </a:p>
          <a:p>
            <a:r>
              <a:rPr lang="nl-NL" i="1" dirty="0"/>
              <a:t>Er is een duidelijke en </a:t>
            </a:r>
            <a:r>
              <a:rPr lang="nl-NL" i="1" u="sng" dirty="0"/>
              <a:t>uitgewerkte visie op de wijze van besluitvorming </a:t>
            </a:r>
            <a:r>
              <a:rPr lang="nl-NL" i="1" dirty="0"/>
              <a:t>binnen de coöperatie.</a:t>
            </a:r>
          </a:p>
        </p:txBody>
      </p:sp>
      <p:sp>
        <p:nvSpPr>
          <p:cNvPr id="4" name="Tijdelijke aanduiding voor inhoud 3">
            <a:extLst>
              <a:ext uri="{FF2B5EF4-FFF2-40B4-BE49-F238E27FC236}">
                <a16:creationId xmlns:a16="http://schemas.microsoft.com/office/drawing/2014/main" id="{CD31B3AC-B839-FB49-A3AA-A97E9B233162}"/>
              </a:ext>
            </a:extLst>
          </p:cNvPr>
          <p:cNvSpPr>
            <a:spLocks noGrp="1"/>
          </p:cNvSpPr>
          <p:nvPr>
            <p:ph sz="half" idx="2"/>
          </p:nvPr>
        </p:nvSpPr>
        <p:spPr/>
        <p:txBody>
          <a:bodyPr>
            <a:normAutofit/>
          </a:bodyPr>
          <a:lstStyle/>
          <a:p>
            <a:r>
              <a:rPr lang="en-GB" dirty="0" err="1">
                <a:solidFill>
                  <a:schemeClr val="accent4"/>
                </a:solidFill>
              </a:rPr>
              <a:t>Vastgelegd</a:t>
            </a:r>
            <a:r>
              <a:rPr lang="en-GB" dirty="0">
                <a:solidFill>
                  <a:schemeClr val="accent4"/>
                </a:solidFill>
              </a:rPr>
              <a:t> in </a:t>
            </a:r>
            <a:r>
              <a:rPr lang="en-GB" dirty="0" err="1">
                <a:solidFill>
                  <a:schemeClr val="accent4"/>
                </a:solidFill>
              </a:rPr>
              <a:t>statuten</a:t>
            </a:r>
            <a:endParaRPr lang="en-GB" dirty="0">
              <a:solidFill>
                <a:schemeClr val="accent4"/>
              </a:solidFill>
            </a:endParaRPr>
          </a:p>
          <a:p>
            <a:endParaRPr lang="en-GB" dirty="0">
              <a:solidFill>
                <a:schemeClr val="accent4"/>
              </a:solidFill>
            </a:endParaRPr>
          </a:p>
          <a:p>
            <a:endParaRPr lang="en-GB" dirty="0">
              <a:solidFill>
                <a:schemeClr val="accent4"/>
              </a:solidFill>
            </a:endParaRPr>
          </a:p>
          <a:p>
            <a:endParaRPr lang="en-GB" dirty="0">
              <a:solidFill>
                <a:schemeClr val="accent4"/>
              </a:solidFill>
            </a:endParaRPr>
          </a:p>
          <a:p>
            <a:endParaRPr lang="en-GB" dirty="0">
              <a:solidFill>
                <a:schemeClr val="accent4"/>
              </a:solidFill>
            </a:endParaRPr>
          </a:p>
          <a:p>
            <a:r>
              <a:rPr lang="en-GB" dirty="0" err="1">
                <a:solidFill>
                  <a:schemeClr val="accent4"/>
                </a:solidFill>
              </a:rPr>
              <a:t>Visie</a:t>
            </a:r>
            <a:r>
              <a:rPr lang="en-GB" dirty="0">
                <a:solidFill>
                  <a:schemeClr val="accent4"/>
                </a:solidFill>
              </a:rPr>
              <a:t> op </a:t>
            </a:r>
            <a:r>
              <a:rPr lang="en-GB" dirty="0" err="1">
                <a:solidFill>
                  <a:schemeClr val="accent4"/>
                </a:solidFill>
              </a:rPr>
              <a:t>besluitvorming</a:t>
            </a:r>
            <a:r>
              <a:rPr lang="en-GB" dirty="0">
                <a:solidFill>
                  <a:schemeClr val="accent4"/>
                </a:solidFill>
              </a:rPr>
              <a:t> </a:t>
            </a:r>
            <a:r>
              <a:rPr lang="en-GB" dirty="0" err="1">
                <a:solidFill>
                  <a:schemeClr val="accent4"/>
                </a:solidFill>
              </a:rPr>
              <a:t>opstellen</a:t>
            </a:r>
            <a:endParaRPr lang="nl-NL" dirty="0">
              <a:solidFill>
                <a:schemeClr val="accent4"/>
              </a:solidFill>
            </a:endParaRPr>
          </a:p>
        </p:txBody>
      </p:sp>
      <p:sp>
        <p:nvSpPr>
          <p:cNvPr id="5" name="Tijdelijke aanduiding voor voettekst 4">
            <a:extLst>
              <a:ext uri="{FF2B5EF4-FFF2-40B4-BE49-F238E27FC236}">
                <a16:creationId xmlns:a16="http://schemas.microsoft.com/office/drawing/2014/main" id="{026699BA-7AC9-5944-B2EA-4F6FB8F38F04}"/>
              </a:ext>
            </a:extLst>
          </p:cNvPr>
          <p:cNvSpPr>
            <a:spLocks noGrp="1"/>
          </p:cNvSpPr>
          <p:nvPr>
            <p:ph type="ftr" sz="quarter" idx="11"/>
          </p:nvPr>
        </p:nvSpPr>
        <p:spPr/>
        <p:txBody>
          <a:bodyPr/>
          <a:lstStyle/>
          <a:p>
            <a:r>
              <a:rPr lang="nl-NL"/>
              <a:t>Coopkeur - Basis</a:t>
            </a:r>
          </a:p>
        </p:txBody>
      </p:sp>
    </p:spTree>
    <p:extLst>
      <p:ext uri="{BB962C8B-B14F-4D97-AF65-F5344CB8AC3E}">
        <p14:creationId xmlns:p14="http://schemas.microsoft.com/office/powerpoint/2010/main" val="12074910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329C0C-36DC-B71C-CC8E-A5AB9A4812D5}"/>
              </a:ext>
            </a:extLst>
          </p:cNvPr>
          <p:cNvSpPr>
            <a:spLocks noGrp="1"/>
          </p:cNvSpPr>
          <p:nvPr>
            <p:ph type="title"/>
          </p:nvPr>
        </p:nvSpPr>
        <p:spPr/>
        <p:txBody>
          <a:bodyPr/>
          <a:lstStyle/>
          <a:p>
            <a:r>
              <a:rPr lang="en-GB" dirty="0"/>
              <a:t>Basis: </a:t>
            </a:r>
            <a:r>
              <a:rPr lang="en-GB" dirty="0" err="1"/>
              <a:t>Structuur</a:t>
            </a:r>
            <a:r>
              <a:rPr lang="en-GB" dirty="0"/>
              <a:t> - 3</a:t>
            </a:r>
            <a:endParaRPr lang="nl-NL" dirty="0"/>
          </a:p>
        </p:txBody>
      </p:sp>
      <p:sp>
        <p:nvSpPr>
          <p:cNvPr id="3" name="Tijdelijke aanduiding voor inhoud 2">
            <a:extLst>
              <a:ext uri="{FF2B5EF4-FFF2-40B4-BE49-F238E27FC236}">
                <a16:creationId xmlns:a16="http://schemas.microsoft.com/office/drawing/2014/main" id="{43CEB982-4E1A-92DF-AF16-02F8C812A20E}"/>
              </a:ext>
            </a:extLst>
          </p:cNvPr>
          <p:cNvSpPr>
            <a:spLocks noGrp="1"/>
          </p:cNvSpPr>
          <p:nvPr>
            <p:ph sz="half" idx="1"/>
          </p:nvPr>
        </p:nvSpPr>
        <p:spPr/>
        <p:txBody>
          <a:bodyPr>
            <a:normAutofit lnSpcReduction="10000"/>
          </a:bodyPr>
          <a:lstStyle/>
          <a:p>
            <a:pPr marL="0" indent="0">
              <a:buNone/>
            </a:pPr>
            <a:r>
              <a:rPr lang="en-GB" i="1" dirty="0"/>
              <a:t>Governance</a:t>
            </a:r>
          </a:p>
          <a:p>
            <a:pPr marL="0" indent="0">
              <a:buNone/>
            </a:pPr>
            <a:r>
              <a:rPr lang="nl-NL" i="1" dirty="0"/>
              <a:t>Er is een door het bestuur ondertekende </a:t>
            </a:r>
            <a:r>
              <a:rPr lang="nl-NL" i="1" dirty="0" err="1"/>
              <a:t>governancecode</a:t>
            </a:r>
            <a:r>
              <a:rPr lang="nl-NL" i="1" dirty="0"/>
              <a:t> met een integriteitsreglement en geschillenreglement</a:t>
            </a:r>
          </a:p>
          <a:p>
            <a:pPr marL="0" indent="0">
              <a:buNone/>
            </a:pPr>
            <a:endParaRPr lang="nl-NL" i="1" dirty="0"/>
          </a:p>
          <a:p>
            <a:pPr marL="0" indent="0">
              <a:buNone/>
            </a:pPr>
            <a:r>
              <a:rPr lang="nl-NL" i="1" dirty="0"/>
              <a:t>Verklaring van integriteit van de bestuurders middels een VOG niet ouder dan 1 jaar, en heeft betrekking op (financiële) verantwoordelijkheden bestuur</a:t>
            </a:r>
          </a:p>
        </p:txBody>
      </p:sp>
      <p:sp>
        <p:nvSpPr>
          <p:cNvPr id="4" name="Tijdelijke aanduiding voor inhoud 3">
            <a:extLst>
              <a:ext uri="{FF2B5EF4-FFF2-40B4-BE49-F238E27FC236}">
                <a16:creationId xmlns:a16="http://schemas.microsoft.com/office/drawing/2014/main" id="{978DB0BC-32EC-325A-F719-CC5E1536EE8B}"/>
              </a:ext>
            </a:extLst>
          </p:cNvPr>
          <p:cNvSpPr>
            <a:spLocks noGrp="1"/>
          </p:cNvSpPr>
          <p:nvPr>
            <p:ph sz="half" idx="2"/>
          </p:nvPr>
        </p:nvSpPr>
        <p:spPr/>
        <p:txBody>
          <a:bodyPr>
            <a:normAutofit lnSpcReduction="10000"/>
          </a:bodyPr>
          <a:lstStyle/>
          <a:p>
            <a:pPr marL="0" indent="0">
              <a:buNone/>
            </a:pPr>
            <a:r>
              <a:rPr lang="en-GB" dirty="0" err="1">
                <a:solidFill>
                  <a:schemeClr val="accent4"/>
                </a:solidFill>
              </a:rPr>
              <a:t>Opstellen</a:t>
            </a:r>
            <a:endParaRPr lang="en-GB" dirty="0">
              <a:solidFill>
                <a:schemeClr val="accent4"/>
              </a:solidFill>
            </a:endParaRPr>
          </a:p>
          <a:p>
            <a:r>
              <a:rPr lang="en-GB" dirty="0" err="1">
                <a:solidFill>
                  <a:schemeClr val="accent4"/>
                </a:solidFill>
              </a:rPr>
              <a:t>Governancecode</a:t>
            </a:r>
            <a:endParaRPr lang="en-GB" dirty="0">
              <a:solidFill>
                <a:schemeClr val="accent4"/>
              </a:solidFill>
            </a:endParaRPr>
          </a:p>
          <a:p>
            <a:r>
              <a:rPr lang="en-GB" dirty="0" err="1">
                <a:solidFill>
                  <a:schemeClr val="accent4"/>
                </a:solidFill>
              </a:rPr>
              <a:t>Integriteitsreglement</a:t>
            </a:r>
            <a:endParaRPr lang="en-GB" dirty="0">
              <a:solidFill>
                <a:schemeClr val="accent4"/>
              </a:solidFill>
            </a:endParaRPr>
          </a:p>
          <a:p>
            <a:r>
              <a:rPr lang="en-GB" dirty="0" err="1">
                <a:solidFill>
                  <a:schemeClr val="accent4"/>
                </a:solidFill>
              </a:rPr>
              <a:t>Geschillenreglement</a:t>
            </a:r>
            <a:endParaRPr lang="en-GB" dirty="0">
              <a:solidFill>
                <a:schemeClr val="accent4"/>
              </a:solidFill>
            </a:endParaRPr>
          </a:p>
          <a:p>
            <a:endParaRPr lang="en-GB" dirty="0">
              <a:solidFill>
                <a:schemeClr val="accent4"/>
              </a:solidFill>
            </a:endParaRPr>
          </a:p>
          <a:p>
            <a:pPr marL="0" indent="0">
              <a:buNone/>
            </a:pPr>
            <a:r>
              <a:rPr lang="en-GB" dirty="0" err="1">
                <a:solidFill>
                  <a:schemeClr val="accent4"/>
                </a:solidFill>
              </a:rPr>
              <a:t>Opvragen</a:t>
            </a:r>
            <a:endParaRPr lang="en-GB" dirty="0">
              <a:solidFill>
                <a:schemeClr val="accent4"/>
              </a:solidFill>
            </a:endParaRPr>
          </a:p>
          <a:p>
            <a:r>
              <a:rPr lang="en-GB" dirty="0">
                <a:solidFill>
                  <a:schemeClr val="accent4"/>
                </a:solidFill>
              </a:rPr>
              <a:t>VOG </a:t>
            </a:r>
            <a:r>
              <a:rPr lang="en-GB" dirty="0" err="1">
                <a:solidFill>
                  <a:schemeClr val="accent4"/>
                </a:solidFill>
              </a:rPr>
              <a:t>bestuursleden</a:t>
            </a:r>
            <a:r>
              <a:rPr lang="en-GB" dirty="0">
                <a:solidFill>
                  <a:schemeClr val="accent4"/>
                </a:solidFill>
              </a:rPr>
              <a:t> (</a:t>
            </a:r>
            <a:r>
              <a:rPr lang="en-GB" dirty="0" err="1">
                <a:solidFill>
                  <a:schemeClr val="accent4"/>
                </a:solidFill>
              </a:rPr>
              <a:t>niet</a:t>
            </a:r>
            <a:r>
              <a:rPr lang="en-GB" dirty="0">
                <a:solidFill>
                  <a:schemeClr val="accent4"/>
                </a:solidFill>
              </a:rPr>
              <a:t> </a:t>
            </a:r>
            <a:r>
              <a:rPr lang="en-GB" dirty="0" err="1">
                <a:solidFill>
                  <a:schemeClr val="accent4"/>
                </a:solidFill>
              </a:rPr>
              <a:t>te</a:t>
            </a:r>
            <a:r>
              <a:rPr lang="en-GB" dirty="0">
                <a:solidFill>
                  <a:schemeClr val="accent4"/>
                </a:solidFill>
              </a:rPr>
              <a:t> </a:t>
            </a:r>
            <a:r>
              <a:rPr lang="en-GB" dirty="0" err="1">
                <a:solidFill>
                  <a:schemeClr val="accent4"/>
                </a:solidFill>
              </a:rPr>
              <a:t>vroeg</a:t>
            </a:r>
            <a:r>
              <a:rPr lang="en-GB" dirty="0">
                <a:solidFill>
                  <a:schemeClr val="accent4"/>
                </a:solidFill>
              </a:rPr>
              <a:t>)</a:t>
            </a:r>
            <a:endParaRPr lang="nl-NL" dirty="0">
              <a:solidFill>
                <a:schemeClr val="accent4"/>
              </a:solidFill>
            </a:endParaRPr>
          </a:p>
        </p:txBody>
      </p:sp>
      <p:sp>
        <p:nvSpPr>
          <p:cNvPr id="5" name="Tijdelijke aanduiding voor voettekst 4">
            <a:extLst>
              <a:ext uri="{FF2B5EF4-FFF2-40B4-BE49-F238E27FC236}">
                <a16:creationId xmlns:a16="http://schemas.microsoft.com/office/drawing/2014/main" id="{8E717D4D-AB55-2D41-10D5-10F65CCA7ECC}"/>
              </a:ext>
            </a:extLst>
          </p:cNvPr>
          <p:cNvSpPr>
            <a:spLocks noGrp="1"/>
          </p:cNvSpPr>
          <p:nvPr>
            <p:ph type="ftr" sz="quarter" idx="11"/>
          </p:nvPr>
        </p:nvSpPr>
        <p:spPr/>
        <p:txBody>
          <a:bodyPr/>
          <a:lstStyle/>
          <a:p>
            <a:r>
              <a:rPr lang="nl-NL"/>
              <a:t>Coopkeur - Basis</a:t>
            </a:r>
          </a:p>
        </p:txBody>
      </p:sp>
    </p:spTree>
    <p:extLst>
      <p:ext uri="{BB962C8B-B14F-4D97-AF65-F5344CB8AC3E}">
        <p14:creationId xmlns:p14="http://schemas.microsoft.com/office/powerpoint/2010/main" val="30196482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18F244-5704-6C45-7C97-7A28B6415A30}"/>
              </a:ext>
            </a:extLst>
          </p:cNvPr>
          <p:cNvSpPr>
            <a:spLocks noGrp="1"/>
          </p:cNvSpPr>
          <p:nvPr>
            <p:ph type="title"/>
          </p:nvPr>
        </p:nvSpPr>
        <p:spPr/>
        <p:txBody>
          <a:bodyPr/>
          <a:lstStyle/>
          <a:p>
            <a:r>
              <a:rPr lang="en-GB" dirty="0" err="1"/>
              <a:t>Uit</a:t>
            </a:r>
            <a:r>
              <a:rPr lang="en-GB" dirty="0"/>
              <a:t> </a:t>
            </a:r>
            <a:r>
              <a:rPr lang="en-GB" i="1" dirty="0"/>
              <a:t>Governance code </a:t>
            </a:r>
            <a:r>
              <a:rPr lang="en-GB" i="1" dirty="0" err="1"/>
              <a:t>woningcorporaties</a:t>
            </a:r>
            <a:r>
              <a:rPr lang="en-GB" i="1" dirty="0"/>
              <a:t> 2025</a:t>
            </a:r>
            <a:endParaRPr lang="nl-NL" i="1" dirty="0"/>
          </a:p>
        </p:txBody>
      </p:sp>
      <p:sp>
        <p:nvSpPr>
          <p:cNvPr id="3" name="Tijdelijke aanduiding voor inhoud 2">
            <a:extLst>
              <a:ext uri="{FF2B5EF4-FFF2-40B4-BE49-F238E27FC236}">
                <a16:creationId xmlns:a16="http://schemas.microsoft.com/office/drawing/2014/main" id="{79BAF167-92E3-1858-5E31-B28EC5FAA85E}"/>
              </a:ext>
            </a:extLst>
          </p:cNvPr>
          <p:cNvSpPr>
            <a:spLocks noGrp="1"/>
          </p:cNvSpPr>
          <p:nvPr>
            <p:ph idx="1"/>
          </p:nvPr>
        </p:nvSpPr>
        <p:spPr/>
        <p:txBody>
          <a:bodyPr/>
          <a:lstStyle/>
          <a:p>
            <a:r>
              <a:rPr lang="nl-NL" dirty="0"/>
              <a:t>De woningcorporatie handelt volgens waarden en normen die passen bij de maatschappelijke opdracht </a:t>
            </a:r>
          </a:p>
          <a:p>
            <a:r>
              <a:rPr lang="nl-NL" dirty="0"/>
              <a:t>Leden van bestuur en RvC zijn aanspreekbaar en leggen actief verantwoording af </a:t>
            </a:r>
          </a:p>
          <a:p>
            <a:r>
              <a:rPr lang="nl-NL" dirty="0"/>
              <a:t>Leden van bestuur en RvC zijn geschikt voor hun taak en daarop aanspreekbaar </a:t>
            </a:r>
          </a:p>
          <a:p>
            <a:r>
              <a:rPr lang="nl-NL" dirty="0"/>
              <a:t>De woningcorporatie gaat in dialoog met belanghebbende partijen</a:t>
            </a:r>
          </a:p>
          <a:p>
            <a:r>
              <a:rPr lang="nl-NL" dirty="0"/>
              <a:t>De woningcorporatie beheerst de risico’s verbonden aan de activiteiten</a:t>
            </a:r>
          </a:p>
        </p:txBody>
      </p:sp>
    </p:spTree>
    <p:extLst>
      <p:ext uri="{BB962C8B-B14F-4D97-AF65-F5344CB8AC3E}">
        <p14:creationId xmlns:p14="http://schemas.microsoft.com/office/powerpoint/2010/main" val="34981543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EB1AD0-B218-FC63-1B93-D13703DFC5AF}"/>
              </a:ext>
            </a:extLst>
          </p:cNvPr>
          <p:cNvSpPr>
            <a:spLocks noGrp="1"/>
          </p:cNvSpPr>
          <p:nvPr>
            <p:ph type="title"/>
          </p:nvPr>
        </p:nvSpPr>
        <p:spPr/>
        <p:txBody>
          <a:bodyPr/>
          <a:lstStyle/>
          <a:p>
            <a:r>
              <a:rPr lang="en-GB" dirty="0"/>
              <a:t>Fase 2: Plan </a:t>
            </a:r>
            <a:r>
              <a:rPr lang="en-GB" dirty="0" err="1"/>
              <a:t>en</a:t>
            </a:r>
            <a:r>
              <a:rPr lang="en-GB" dirty="0"/>
              <a:t> </a:t>
            </a:r>
            <a:r>
              <a:rPr lang="en-GB" dirty="0" err="1"/>
              <a:t>Ontwikkelfase</a:t>
            </a:r>
            <a:endParaRPr lang="nl-NL" dirty="0"/>
          </a:p>
        </p:txBody>
      </p:sp>
      <p:sp>
        <p:nvSpPr>
          <p:cNvPr id="3" name="Tijdelijke aanduiding voor inhoud 2">
            <a:extLst>
              <a:ext uri="{FF2B5EF4-FFF2-40B4-BE49-F238E27FC236}">
                <a16:creationId xmlns:a16="http://schemas.microsoft.com/office/drawing/2014/main" id="{64EB2A8B-3591-7D26-122E-B3121249EAD5}"/>
              </a:ext>
            </a:extLst>
          </p:cNvPr>
          <p:cNvSpPr>
            <a:spLocks noGrp="1"/>
          </p:cNvSpPr>
          <p:nvPr>
            <p:ph idx="1"/>
          </p:nvPr>
        </p:nvSpPr>
        <p:spPr/>
        <p:txBody>
          <a:bodyPr/>
          <a:lstStyle/>
          <a:p>
            <a:pPr marL="0" indent="0">
              <a:buNone/>
            </a:pPr>
            <a:endParaRPr lang="en-GB" dirty="0"/>
          </a:p>
          <a:p>
            <a:pPr marL="0" indent="0">
              <a:buNone/>
            </a:pPr>
            <a:r>
              <a:rPr lang="en-GB" dirty="0" err="1"/>
              <a:t>Voorwaarde</a:t>
            </a:r>
            <a:r>
              <a:rPr lang="en-GB" dirty="0"/>
              <a:t> 1: </a:t>
            </a:r>
            <a:r>
              <a:rPr lang="nl-NL" dirty="0"/>
              <a:t>De wooncoöperatie voldoet aan de vereisten van het </a:t>
            </a:r>
            <a:r>
              <a:rPr lang="nl-NL" dirty="0" err="1"/>
              <a:t>Coopkeur</a:t>
            </a:r>
            <a:r>
              <a:rPr lang="nl-NL" dirty="0"/>
              <a:t> </a:t>
            </a:r>
            <a:r>
              <a:rPr lang="nl-NL" dirty="0" err="1"/>
              <a:t>BasisKeurmerk</a:t>
            </a:r>
            <a:r>
              <a:rPr lang="nl-NL" dirty="0"/>
              <a:t>.</a:t>
            </a:r>
          </a:p>
        </p:txBody>
      </p:sp>
    </p:spTree>
    <p:extLst>
      <p:ext uri="{BB962C8B-B14F-4D97-AF65-F5344CB8AC3E}">
        <p14:creationId xmlns:p14="http://schemas.microsoft.com/office/powerpoint/2010/main" val="41744357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333971-C900-91C5-42CF-B0B5013B827C}"/>
              </a:ext>
            </a:extLst>
          </p:cNvPr>
          <p:cNvSpPr>
            <a:spLocks noGrp="1"/>
          </p:cNvSpPr>
          <p:nvPr>
            <p:ph type="title"/>
          </p:nvPr>
        </p:nvSpPr>
        <p:spPr/>
        <p:txBody>
          <a:bodyPr/>
          <a:lstStyle/>
          <a:p>
            <a:r>
              <a:rPr lang="en-GB" dirty="0" err="1"/>
              <a:t>Wettelijke</a:t>
            </a:r>
            <a:r>
              <a:rPr lang="en-GB" dirty="0"/>
              <a:t> </a:t>
            </a:r>
            <a:r>
              <a:rPr lang="en-GB" dirty="0" err="1"/>
              <a:t>vereisten</a:t>
            </a:r>
            <a:endParaRPr lang="nl-NL" dirty="0"/>
          </a:p>
        </p:txBody>
      </p:sp>
      <p:sp>
        <p:nvSpPr>
          <p:cNvPr id="3" name="Tijdelijke aanduiding voor inhoud 2">
            <a:extLst>
              <a:ext uri="{FF2B5EF4-FFF2-40B4-BE49-F238E27FC236}">
                <a16:creationId xmlns:a16="http://schemas.microsoft.com/office/drawing/2014/main" id="{E2EA03CB-5EAE-B3C2-C73B-3BA4711BDD2D}"/>
              </a:ext>
            </a:extLst>
          </p:cNvPr>
          <p:cNvSpPr>
            <a:spLocks noGrp="1"/>
          </p:cNvSpPr>
          <p:nvPr>
            <p:ph sz="half" idx="1"/>
          </p:nvPr>
        </p:nvSpPr>
        <p:spPr/>
        <p:txBody>
          <a:bodyPr/>
          <a:lstStyle/>
          <a:p>
            <a:r>
              <a:rPr lang="nl-NL" dirty="0"/>
              <a:t>Er is een bestuurdersverklaring met controle op inkomenstoets voor sociale- en </a:t>
            </a:r>
            <a:r>
              <a:rPr lang="nl-NL" dirty="0" err="1"/>
              <a:t>middeldure</a:t>
            </a:r>
            <a:r>
              <a:rPr lang="nl-NL" dirty="0"/>
              <a:t> huurwoningen. Indien dit niet is vereist vanuit gemeentelijk beleid bevestigt deze verklaring dat.</a:t>
            </a:r>
          </a:p>
        </p:txBody>
      </p:sp>
      <p:sp>
        <p:nvSpPr>
          <p:cNvPr id="4" name="Tijdelijke aanduiding voor inhoud 3">
            <a:extLst>
              <a:ext uri="{FF2B5EF4-FFF2-40B4-BE49-F238E27FC236}">
                <a16:creationId xmlns:a16="http://schemas.microsoft.com/office/drawing/2014/main" id="{9DD68C8D-BA8E-BA77-C88F-39D75AE4CD44}"/>
              </a:ext>
            </a:extLst>
          </p:cNvPr>
          <p:cNvSpPr>
            <a:spLocks noGrp="1"/>
          </p:cNvSpPr>
          <p:nvPr>
            <p:ph sz="half" idx="2"/>
          </p:nvPr>
        </p:nvSpPr>
        <p:spPr/>
        <p:txBody>
          <a:bodyPr/>
          <a:lstStyle/>
          <a:p>
            <a:r>
              <a:rPr lang="en-GB" dirty="0" err="1">
                <a:solidFill>
                  <a:srgbClr val="00B0F0"/>
                </a:solidFill>
              </a:rPr>
              <a:t>Uitzoeken</a:t>
            </a:r>
            <a:r>
              <a:rPr lang="en-GB" dirty="0">
                <a:solidFill>
                  <a:srgbClr val="00B0F0"/>
                </a:solidFill>
              </a:rPr>
              <a:t> wat in Arnhem </a:t>
            </a:r>
            <a:r>
              <a:rPr lang="en-GB" dirty="0" err="1">
                <a:solidFill>
                  <a:srgbClr val="00B0F0"/>
                </a:solidFill>
              </a:rPr>
              <a:t>gemeentelijk</a:t>
            </a:r>
            <a:r>
              <a:rPr lang="en-GB" dirty="0">
                <a:solidFill>
                  <a:srgbClr val="00B0F0"/>
                </a:solidFill>
              </a:rPr>
              <a:t> </a:t>
            </a:r>
            <a:r>
              <a:rPr lang="en-GB" dirty="0" err="1">
                <a:solidFill>
                  <a:srgbClr val="00B0F0"/>
                </a:solidFill>
              </a:rPr>
              <a:t>beleid</a:t>
            </a:r>
            <a:r>
              <a:rPr lang="en-GB" dirty="0">
                <a:solidFill>
                  <a:srgbClr val="00B0F0"/>
                </a:solidFill>
              </a:rPr>
              <a:t> is m.b.t. de </a:t>
            </a:r>
            <a:r>
              <a:rPr lang="en-GB" dirty="0" err="1">
                <a:solidFill>
                  <a:srgbClr val="00B0F0"/>
                </a:solidFill>
              </a:rPr>
              <a:t>inkomenstoets</a:t>
            </a:r>
            <a:r>
              <a:rPr lang="en-GB" dirty="0">
                <a:solidFill>
                  <a:srgbClr val="00B0F0"/>
                </a:solidFill>
              </a:rPr>
              <a:t> </a:t>
            </a:r>
            <a:r>
              <a:rPr lang="en-GB" dirty="0" err="1">
                <a:solidFill>
                  <a:srgbClr val="00B0F0"/>
                </a:solidFill>
              </a:rPr>
              <a:t>voor</a:t>
            </a:r>
            <a:r>
              <a:rPr lang="en-GB" dirty="0">
                <a:solidFill>
                  <a:srgbClr val="00B0F0"/>
                </a:solidFill>
              </a:rPr>
              <a:t> </a:t>
            </a:r>
            <a:r>
              <a:rPr lang="en-GB" dirty="0" err="1">
                <a:solidFill>
                  <a:srgbClr val="00B0F0"/>
                </a:solidFill>
              </a:rPr>
              <a:t>sociale</a:t>
            </a:r>
            <a:r>
              <a:rPr lang="en-GB" dirty="0">
                <a:solidFill>
                  <a:srgbClr val="00B0F0"/>
                </a:solidFill>
              </a:rPr>
              <a:t> </a:t>
            </a:r>
            <a:r>
              <a:rPr lang="en-GB" dirty="0" err="1">
                <a:solidFill>
                  <a:srgbClr val="00B0F0"/>
                </a:solidFill>
              </a:rPr>
              <a:t>en</a:t>
            </a:r>
            <a:r>
              <a:rPr lang="en-GB" dirty="0">
                <a:solidFill>
                  <a:srgbClr val="00B0F0"/>
                </a:solidFill>
              </a:rPr>
              <a:t> </a:t>
            </a:r>
            <a:r>
              <a:rPr lang="en-GB" dirty="0" err="1">
                <a:solidFill>
                  <a:srgbClr val="00B0F0"/>
                </a:solidFill>
              </a:rPr>
              <a:t>middeldure</a:t>
            </a:r>
            <a:r>
              <a:rPr lang="en-GB" dirty="0">
                <a:solidFill>
                  <a:srgbClr val="00B0F0"/>
                </a:solidFill>
              </a:rPr>
              <a:t> </a:t>
            </a:r>
            <a:r>
              <a:rPr lang="en-GB" dirty="0" err="1">
                <a:solidFill>
                  <a:srgbClr val="00B0F0"/>
                </a:solidFill>
              </a:rPr>
              <a:t>huurwoningen</a:t>
            </a:r>
            <a:r>
              <a:rPr lang="en-GB" dirty="0">
                <a:solidFill>
                  <a:srgbClr val="00B0F0"/>
                </a:solidFill>
              </a:rPr>
              <a:t>.</a:t>
            </a:r>
          </a:p>
          <a:p>
            <a:endParaRPr lang="en-GB" dirty="0">
              <a:solidFill>
                <a:srgbClr val="00B0F0"/>
              </a:solidFill>
            </a:endParaRPr>
          </a:p>
          <a:p>
            <a:r>
              <a:rPr lang="en-GB" dirty="0" err="1">
                <a:solidFill>
                  <a:srgbClr val="00B0F0"/>
                </a:solidFill>
              </a:rPr>
              <a:t>Vastleggen</a:t>
            </a:r>
            <a:r>
              <a:rPr lang="en-GB" dirty="0">
                <a:solidFill>
                  <a:srgbClr val="00B0F0"/>
                </a:solidFill>
              </a:rPr>
              <a:t> in </a:t>
            </a:r>
            <a:r>
              <a:rPr lang="en-GB" dirty="0" err="1">
                <a:solidFill>
                  <a:srgbClr val="00B0F0"/>
                </a:solidFill>
              </a:rPr>
              <a:t>bestuurdersverklaring</a:t>
            </a:r>
            <a:endParaRPr lang="nl-NL" dirty="0">
              <a:solidFill>
                <a:srgbClr val="00B0F0"/>
              </a:solidFill>
            </a:endParaRPr>
          </a:p>
        </p:txBody>
      </p:sp>
      <p:sp>
        <p:nvSpPr>
          <p:cNvPr id="5" name="Tijdelijke aanduiding voor voettekst 4">
            <a:extLst>
              <a:ext uri="{FF2B5EF4-FFF2-40B4-BE49-F238E27FC236}">
                <a16:creationId xmlns:a16="http://schemas.microsoft.com/office/drawing/2014/main" id="{0C4B3EF4-26DA-9333-D15B-9A4931C7C479}"/>
              </a:ext>
            </a:extLst>
          </p:cNvPr>
          <p:cNvSpPr>
            <a:spLocks noGrp="1"/>
          </p:cNvSpPr>
          <p:nvPr>
            <p:ph type="ftr" sz="quarter" idx="11"/>
          </p:nvPr>
        </p:nvSpPr>
        <p:spPr/>
        <p:txBody>
          <a:bodyPr/>
          <a:lstStyle/>
          <a:p>
            <a:r>
              <a:rPr lang="nl-NL"/>
              <a:t>Coopkeur - Ontwikkelkeurmerk</a:t>
            </a:r>
          </a:p>
        </p:txBody>
      </p:sp>
    </p:spTree>
    <p:extLst>
      <p:ext uri="{BB962C8B-B14F-4D97-AF65-F5344CB8AC3E}">
        <p14:creationId xmlns:p14="http://schemas.microsoft.com/office/powerpoint/2010/main" val="35009412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7D13EBB-C8DA-F8FB-FDD2-2696EE765CEF}"/>
              </a:ext>
            </a:extLst>
          </p:cNvPr>
          <p:cNvSpPr>
            <a:spLocks noGrp="1"/>
          </p:cNvSpPr>
          <p:nvPr>
            <p:ph type="title"/>
          </p:nvPr>
        </p:nvSpPr>
        <p:spPr/>
        <p:txBody>
          <a:bodyPr/>
          <a:lstStyle/>
          <a:p>
            <a:r>
              <a:rPr lang="en-GB" dirty="0" err="1"/>
              <a:t>Ontwerp</a:t>
            </a:r>
            <a:r>
              <a:rPr lang="en-GB" dirty="0"/>
              <a:t>- </a:t>
            </a:r>
            <a:r>
              <a:rPr lang="en-GB" dirty="0" err="1"/>
              <a:t>en</a:t>
            </a:r>
            <a:r>
              <a:rPr lang="en-GB" dirty="0"/>
              <a:t> </a:t>
            </a:r>
            <a:r>
              <a:rPr lang="en-GB" dirty="0" err="1"/>
              <a:t>ontwikkelteam</a:t>
            </a:r>
            <a:endParaRPr lang="nl-NL" dirty="0"/>
          </a:p>
        </p:txBody>
      </p:sp>
      <p:sp>
        <p:nvSpPr>
          <p:cNvPr id="3" name="Tijdelijke aanduiding voor inhoud 2">
            <a:extLst>
              <a:ext uri="{FF2B5EF4-FFF2-40B4-BE49-F238E27FC236}">
                <a16:creationId xmlns:a16="http://schemas.microsoft.com/office/drawing/2014/main" id="{5602D43D-C80E-4F5B-9FBB-9304F739AEFF}"/>
              </a:ext>
            </a:extLst>
          </p:cNvPr>
          <p:cNvSpPr>
            <a:spLocks noGrp="1"/>
          </p:cNvSpPr>
          <p:nvPr>
            <p:ph sz="half" idx="1"/>
          </p:nvPr>
        </p:nvSpPr>
        <p:spPr>
          <a:xfrm>
            <a:off x="838199" y="1825625"/>
            <a:ext cx="5828071" cy="4351338"/>
          </a:xfrm>
        </p:spPr>
        <p:txBody>
          <a:bodyPr>
            <a:normAutofit fontScale="92500" lnSpcReduction="10000"/>
          </a:bodyPr>
          <a:lstStyle/>
          <a:p>
            <a:r>
              <a:rPr lang="en-GB" dirty="0"/>
              <a:t>Er is </a:t>
            </a:r>
            <a:r>
              <a:rPr lang="en-GB" dirty="0" err="1"/>
              <a:t>een</a:t>
            </a:r>
            <a:r>
              <a:rPr lang="en-GB" dirty="0"/>
              <a:t> architect </a:t>
            </a:r>
            <a:r>
              <a:rPr lang="en-GB" dirty="0" err="1"/>
              <a:t>gecontracteerd</a:t>
            </a:r>
            <a:r>
              <a:rPr lang="en-GB" dirty="0"/>
              <a:t> die </a:t>
            </a:r>
            <a:r>
              <a:rPr lang="en-GB" dirty="0" err="1"/>
              <a:t>kostenramingen</a:t>
            </a:r>
            <a:r>
              <a:rPr lang="en-GB" dirty="0"/>
              <a:t> </a:t>
            </a:r>
            <a:r>
              <a:rPr lang="en-GB" dirty="0" err="1"/>
              <a:t>en</a:t>
            </a:r>
            <a:r>
              <a:rPr lang="en-GB" dirty="0"/>
              <a:t> </a:t>
            </a:r>
            <a:r>
              <a:rPr lang="en-GB" dirty="0" err="1"/>
              <a:t>begrotingen</a:t>
            </a:r>
            <a:r>
              <a:rPr lang="en-GB" dirty="0"/>
              <a:t> </a:t>
            </a:r>
            <a:r>
              <a:rPr lang="en-GB" dirty="0" err="1"/>
              <a:t>maakt</a:t>
            </a:r>
            <a:endParaRPr lang="en-GB" dirty="0"/>
          </a:p>
          <a:p>
            <a:r>
              <a:rPr lang="en-GB" dirty="0"/>
              <a:t>Er is </a:t>
            </a:r>
            <a:r>
              <a:rPr lang="en-GB" dirty="0" err="1"/>
              <a:t>een</a:t>
            </a:r>
            <a:r>
              <a:rPr lang="en-GB" dirty="0"/>
              <a:t> </a:t>
            </a:r>
            <a:r>
              <a:rPr lang="en-GB" dirty="0" err="1"/>
              <a:t>procesondersteuner</a:t>
            </a:r>
            <a:r>
              <a:rPr lang="en-GB" dirty="0"/>
              <a:t> die (het </a:t>
            </a:r>
            <a:r>
              <a:rPr lang="en-GB" dirty="0" err="1"/>
              <a:t>bestuur</a:t>
            </a:r>
            <a:r>
              <a:rPr lang="en-GB" dirty="0"/>
              <a:t> van) de </a:t>
            </a:r>
            <a:r>
              <a:rPr lang="en-GB" dirty="0" err="1"/>
              <a:t>wooncoöperatie</a:t>
            </a:r>
            <a:r>
              <a:rPr lang="en-GB" dirty="0"/>
              <a:t> </a:t>
            </a:r>
            <a:r>
              <a:rPr lang="en-GB" dirty="0" err="1"/>
              <a:t>tijdens</a:t>
            </a:r>
            <a:r>
              <a:rPr lang="en-GB" dirty="0"/>
              <a:t> </a:t>
            </a:r>
            <a:r>
              <a:rPr lang="en-GB" dirty="0" err="1"/>
              <a:t>deze</a:t>
            </a:r>
            <a:r>
              <a:rPr lang="en-GB" dirty="0"/>
              <a:t> </a:t>
            </a:r>
            <a:r>
              <a:rPr lang="en-GB" dirty="0" err="1"/>
              <a:t>fase</a:t>
            </a:r>
            <a:r>
              <a:rPr lang="en-GB" dirty="0"/>
              <a:t> </a:t>
            </a:r>
            <a:r>
              <a:rPr lang="en-GB" dirty="0" err="1"/>
              <a:t>ondersteunt</a:t>
            </a:r>
            <a:endParaRPr lang="en-GB" dirty="0"/>
          </a:p>
          <a:p>
            <a:r>
              <a:rPr lang="en-GB" dirty="0"/>
              <a:t>Er is </a:t>
            </a:r>
            <a:r>
              <a:rPr lang="en-GB" dirty="0" err="1"/>
              <a:t>een</a:t>
            </a:r>
            <a:r>
              <a:rPr lang="en-GB" dirty="0"/>
              <a:t> </a:t>
            </a:r>
            <a:r>
              <a:rPr lang="en-GB" dirty="0" err="1"/>
              <a:t>ontwerpproces</a:t>
            </a:r>
            <a:r>
              <a:rPr lang="en-GB" dirty="0"/>
              <a:t> </a:t>
            </a:r>
            <a:r>
              <a:rPr lang="en-GB" dirty="0" err="1"/>
              <a:t>dat</a:t>
            </a:r>
            <a:r>
              <a:rPr lang="en-GB" dirty="0"/>
              <a:t> </a:t>
            </a:r>
            <a:r>
              <a:rPr lang="en-GB" dirty="0" err="1"/>
              <a:t>inspraak</a:t>
            </a:r>
            <a:r>
              <a:rPr lang="en-GB" dirty="0"/>
              <a:t> van </a:t>
            </a:r>
            <a:r>
              <a:rPr lang="en-GB" dirty="0" err="1"/>
              <a:t>leden</a:t>
            </a:r>
            <a:r>
              <a:rPr lang="en-GB" dirty="0"/>
              <a:t> </a:t>
            </a:r>
            <a:r>
              <a:rPr lang="en-GB" dirty="0" err="1"/>
              <a:t>borgt</a:t>
            </a:r>
            <a:endParaRPr lang="en-GB" dirty="0"/>
          </a:p>
          <a:p>
            <a:r>
              <a:rPr lang="en-GB" dirty="0"/>
              <a:t>Er is </a:t>
            </a:r>
            <a:r>
              <a:rPr lang="en-GB" dirty="0" err="1"/>
              <a:t>een</a:t>
            </a:r>
            <a:r>
              <a:rPr lang="en-GB" dirty="0"/>
              <a:t> </a:t>
            </a:r>
            <a:r>
              <a:rPr lang="en-GB" dirty="0" err="1"/>
              <a:t>onafhankelijk</a:t>
            </a:r>
            <a:r>
              <a:rPr lang="en-GB" dirty="0"/>
              <a:t> </a:t>
            </a:r>
            <a:r>
              <a:rPr lang="en-GB" dirty="0" err="1"/>
              <a:t>kostenadviseur</a:t>
            </a:r>
            <a:r>
              <a:rPr lang="en-GB" dirty="0"/>
              <a:t> die </a:t>
            </a:r>
            <a:r>
              <a:rPr lang="en-GB" dirty="0" err="1"/>
              <a:t>kostenramingen</a:t>
            </a:r>
            <a:r>
              <a:rPr lang="en-GB" dirty="0"/>
              <a:t> </a:t>
            </a:r>
            <a:r>
              <a:rPr lang="en-GB" dirty="0" err="1"/>
              <a:t>en</a:t>
            </a:r>
            <a:r>
              <a:rPr lang="en-GB" dirty="0"/>
              <a:t> </a:t>
            </a:r>
            <a:r>
              <a:rPr lang="en-GB" dirty="0" err="1"/>
              <a:t>begrotingen</a:t>
            </a:r>
            <a:r>
              <a:rPr lang="en-GB" dirty="0"/>
              <a:t> </a:t>
            </a:r>
            <a:r>
              <a:rPr lang="en-GB" dirty="0" err="1"/>
              <a:t>controleert</a:t>
            </a:r>
            <a:endParaRPr lang="nl-NL" dirty="0"/>
          </a:p>
        </p:txBody>
      </p:sp>
      <p:sp>
        <p:nvSpPr>
          <p:cNvPr id="4" name="Tijdelijke aanduiding voor inhoud 3">
            <a:extLst>
              <a:ext uri="{FF2B5EF4-FFF2-40B4-BE49-F238E27FC236}">
                <a16:creationId xmlns:a16="http://schemas.microsoft.com/office/drawing/2014/main" id="{7326B3F6-6A35-53C0-F049-E8F4CBC425D5}"/>
              </a:ext>
            </a:extLst>
          </p:cNvPr>
          <p:cNvSpPr>
            <a:spLocks noGrp="1"/>
          </p:cNvSpPr>
          <p:nvPr>
            <p:ph sz="half" idx="2"/>
          </p:nvPr>
        </p:nvSpPr>
        <p:spPr>
          <a:xfrm>
            <a:off x="7207044" y="1825625"/>
            <a:ext cx="4146755" cy="4351338"/>
          </a:xfrm>
        </p:spPr>
        <p:txBody>
          <a:bodyPr>
            <a:normAutofit fontScale="92500" lnSpcReduction="10000"/>
          </a:bodyPr>
          <a:lstStyle/>
          <a:p>
            <a:pPr marL="0" indent="0" algn="ctr">
              <a:buNone/>
            </a:pPr>
            <a:r>
              <a:rPr lang="en-GB" dirty="0" err="1">
                <a:solidFill>
                  <a:srgbClr val="00B0F0"/>
                </a:solidFill>
              </a:rPr>
              <a:t>Vanaf</a:t>
            </a:r>
            <a:r>
              <a:rPr lang="en-GB" dirty="0">
                <a:solidFill>
                  <a:srgbClr val="00B0F0"/>
                </a:solidFill>
              </a:rPr>
              <a:t> </a:t>
            </a:r>
            <a:r>
              <a:rPr lang="en-GB" dirty="0" err="1">
                <a:solidFill>
                  <a:srgbClr val="00B0F0"/>
                </a:solidFill>
              </a:rPr>
              <a:t>hier</a:t>
            </a:r>
            <a:r>
              <a:rPr lang="en-GB" dirty="0">
                <a:solidFill>
                  <a:srgbClr val="00B0F0"/>
                </a:solidFill>
              </a:rPr>
              <a:t> </a:t>
            </a:r>
            <a:r>
              <a:rPr lang="en-GB" dirty="0" err="1">
                <a:solidFill>
                  <a:srgbClr val="00B0F0"/>
                </a:solidFill>
              </a:rPr>
              <a:t>denk</a:t>
            </a:r>
            <a:r>
              <a:rPr lang="en-GB" dirty="0">
                <a:solidFill>
                  <a:srgbClr val="00B0F0"/>
                </a:solidFill>
              </a:rPr>
              <a:t> </a:t>
            </a:r>
            <a:r>
              <a:rPr lang="en-GB" dirty="0" err="1">
                <a:solidFill>
                  <a:srgbClr val="00B0F0"/>
                </a:solidFill>
              </a:rPr>
              <a:t>ik</a:t>
            </a:r>
            <a:r>
              <a:rPr lang="en-GB" dirty="0">
                <a:solidFill>
                  <a:srgbClr val="00B0F0"/>
                </a:solidFill>
              </a:rPr>
              <a:t> </a:t>
            </a:r>
            <a:r>
              <a:rPr lang="en-GB" dirty="0" err="1">
                <a:solidFill>
                  <a:srgbClr val="00B0F0"/>
                </a:solidFill>
              </a:rPr>
              <a:t>dat</a:t>
            </a:r>
            <a:r>
              <a:rPr lang="en-GB" dirty="0">
                <a:solidFill>
                  <a:srgbClr val="00B0F0"/>
                </a:solidFill>
              </a:rPr>
              <a:t> het </a:t>
            </a:r>
            <a:r>
              <a:rPr lang="en-GB" dirty="0" err="1">
                <a:solidFill>
                  <a:srgbClr val="00B0F0"/>
                </a:solidFill>
              </a:rPr>
              <a:t>nog</a:t>
            </a:r>
            <a:r>
              <a:rPr lang="en-GB" dirty="0">
                <a:solidFill>
                  <a:srgbClr val="00B0F0"/>
                </a:solidFill>
              </a:rPr>
              <a:t> </a:t>
            </a:r>
            <a:r>
              <a:rPr lang="en-GB" dirty="0" err="1">
                <a:solidFill>
                  <a:srgbClr val="00B0F0"/>
                </a:solidFill>
              </a:rPr>
              <a:t>niet</a:t>
            </a:r>
            <a:r>
              <a:rPr lang="en-GB" dirty="0">
                <a:solidFill>
                  <a:srgbClr val="00B0F0"/>
                </a:solidFill>
              </a:rPr>
              <a:t> </a:t>
            </a:r>
            <a:r>
              <a:rPr lang="en-GB" dirty="0" err="1">
                <a:solidFill>
                  <a:srgbClr val="00B0F0"/>
                </a:solidFill>
              </a:rPr>
              <a:t>zinvol</a:t>
            </a:r>
            <a:r>
              <a:rPr lang="en-GB" dirty="0">
                <a:solidFill>
                  <a:srgbClr val="00B0F0"/>
                </a:solidFill>
              </a:rPr>
              <a:t> is om </a:t>
            </a:r>
            <a:r>
              <a:rPr lang="en-GB" dirty="0" err="1">
                <a:solidFill>
                  <a:srgbClr val="00B0F0"/>
                </a:solidFill>
              </a:rPr>
              <a:t>hier</a:t>
            </a:r>
            <a:r>
              <a:rPr lang="en-GB" dirty="0">
                <a:solidFill>
                  <a:srgbClr val="00B0F0"/>
                </a:solidFill>
              </a:rPr>
              <a:t> nu al mee </a:t>
            </a:r>
            <a:r>
              <a:rPr lang="en-GB" dirty="0" err="1">
                <a:solidFill>
                  <a:srgbClr val="00B0F0"/>
                </a:solidFill>
              </a:rPr>
              <a:t>aan</a:t>
            </a:r>
            <a:r>
              <a:rPr lang="en-GB" dirty="0">
                <a:solidFill>
                  <a:srgbClr val="00B0F0"/>
                </a:solidFill>
              </a:rPr>
              <a:t> de slag </a:t>
            </a:r>
            <a:r>
              <a:rPr lang="en-GB" dirty="0" err="1">
                <a:solidFill>
                  <a:srgbClr val="00B0F0"/>
                </a:solidFill>
              </a:rPr>
              <a:t>te</a:t>
            </a:r>
            <a:r>
              <a:rPr lang="en-GB" dirty="0">
                <a:solidFill>
                  <a:srgbClr val="00B0F0"/>
                </a:solidFill>
              </a:rPr>
              <a:t> </a:t>
            </a:r>
            <a:r>
              <a:rPr lang="en-GB" dirty="0" err="1">
                <a:solidFill>
                  <a:srgbClr val="00B0F0"/>
                </a:solidFill>
              </a:rPr>
              <a:t>gaan</a:t>
            </a:r>
            <a:r>
              <a:rPr lang="en-GB" dirty="0">
                <a:solidFill>
                  <a:srgbClr val="00B0F0"/>
                </a:solidFill>
              </a:rPr>
              <a:t>.</a:t>
            </a:r>
            <a:endParaRPr lang="nl-NL" dirty="0">
              <a:solidFill>
                <a:srgbClr val="00B0F0"/>
              </a:solidFill>
            </a:endParaRPr>
          </a:p>
        </p:txBody>
      </p:sp>
      <p:sp>
        <p:nvSpPr>
          <p:cNvPr id="5" name="Tijdelijke aanduiding voor voettekst 4">
            <a:extLst>
              <a:ext uri="{FF2B5EF4-FFF2-40B4-BE49-F238E27FC236}">
                <a16:creationId xmlns:a16="http://schemas.microsoft.com/office/drawing/2014/main" id="{1DF732F8-BD11-8113-C430-A3AF98153F42}"/>
              </a:ext>
            </a:extLst>
          </p:cNvPr>
          <p:cNvSpPr>
            <a:spLocks noGrp="1"/>
          </p:cNvSpPr>
          <p:nvPr>
            <p:ph type="ftr" sz="quarter" idx="11"/>
          </p:nvPr>
        </p:nvSpPr>
        <p:spPr/>
        <p:txBody>
          <a:bodyPr/>
          <a:lstStyle/>
          <a:p>
            <a:r>
              <a:rPr lang="nl-NL"/>
              <a:t>Coopkeur - Ontwikkelkeurmerk</a:t>
            </a:r>
          </a:p>
        </p:txBody>
      </p:sp>
    </p:spTree>
    <p:extLst>
      <p:ext uri="{BB962C8B-B14F-4D97-AF65-F5344CB8AC3E}">
        <p14:creationId xmlns:p14="http://schemas.microsoft.com/office/powerpoint/2010/main" val="986208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CA3151-43D1-0F9D-8158-5BD957FCB59F}"/>
              </a:ext>
            </a:extLst>
          </p:cNvPr>
          <p:cNvSpPr>
            <a:spLocks noGrp="1"/>
          </p:cNvSpPr>
          <p:nvPr>
            <p:ph type="title"/>
          </p:nvPr>
        </p:nvSpPr>
        <p:spPr/>
        <p:txBody>
          <a:bodyPr/>
          <a:lstStyle/>
          <a:p>
            <a:r>
              <a:rPr lang="en-GB" dirty="0" err="1"/>
              <a:t>Businesscase</a:t>
            </a:r>
            <a:endParaRPr lang="nl-NL" dirty="0"/>
          </a:p>
        </p:txBody>
      </p:sp>
      <p:sp>
        <p:nvSpPr>
          <p:cNvPr id="3" name="Tijdelijke aanduiding voor inhoud 2">
            <a:extLst>
              <a:ext uri="{FF2B5EF4-FFF2-40B4-BE49-F238E27FC236}">
                <a16:creationId xmlns:a16="http://schemas.microsoft.com/office/drawing/2014/main" id="{C0024374-6A95-9968-B400-C78A6F071DD9}"/>
              </a:ext>
            </a:extLst>
          </p:cNvPr>
          <p:cNvSpPr>
            <a:spLocks noGrp="1"/>
          </p:cNvSpPr>
          <p:nvPr>
            <p:ph sz="half" idx="1"/>
          </p:nvPr>
        </p:nvSpPr>
        <p:spPr>
          <a:xfrm>
            <a:off x="838199" y="1825625"/>
            <a:ext cx="9161207" cy="4351338"/>
          </a:xfrm>
        </p:spPr>
        <p:txBody>
          <a:bodyPr>
            <a:normAutofit fontScale="92500" lnSpcReduction="20000"/>
          </a:bodyPr>
          <a:lstStyle/>
          <a:p>
            <a:r>
              <a:rPr lang="nl-NL" dirty="0"/>
              <a:t>Er is op een concreet te ontwikkelen project, een bouwkostenanalyse, een haalbaarheidsstudie(</a:t>
            </a:r>
            <a:r>
              <a:rPr lang="nl-NL" dirty="0" err="1"/>
              <a:t>meerjaren</a:t>
            </a:r>
            <a:r>
              <a:rPr lang="nl-NL" dirty="0"/>
              <a:t> exploitatie) en een uitgebreide risicoanalyse gemaakt op basis van de standaard stichtingskosten- en exploitatieopzet.</a:t>
            </a:r>
          </a:p>
          <a:p>
            <a:r>
              <a:rPr lang="nl-NL" dirty="0"/>
              <a:t>Plan van aanpak voor de financiering</a:t>
            </a:r>
          </a:p>
          <a:p>
            <a:r>
              <a:rPr lang="nl-NL" dirty="0"/>
              <a:t>plan hoe de wooncoöperatie voltallig wordt door een uitgewerkte verhuurvisie op te stellen</a:t>
            </a:r>
          </a:p>
          <a:p>
            <a:r>
              <a:rPr lang="nl-NL" dirty="0"/>
              <a:t>intentieovereenkomst met partijen over de verwerving van grond en/of opstallen</a:t>
            </a:r>
          </a:p>
          <a:p>
            <a:r>
              <a:rPr lang="nl-NL" dirty="0"/>
              <a:t>Uit de business case komt duidelijk naar voren wat de toegevoegde waarde is voor alle betrokkenen</a:t>
            </a:r>
          </a:p>
          <a:p>
            <a:r>
              <a:rPr lang="nl-NL" dirty="0"/>
              <a:t>(leden, buurt, samenleving)</a:t>
            </a:r>
          </a:p>
        </p:txBody>
      </p:sp>
      <p:sp>
        <p:nvSpPr>
          <p:cNvPr id="5" name="Tijdelijke aanduiding voor voettekst 4">
            <a:extLst>
              <a:ext uri="{FF2B5EF4-FFF2-40B4-BE49-F238E27FC236}">
                <a16:creationId xmlns:a16="http://schemas.microsoft.com/office/drawing/2014/main" id="{D5F6DEA2-3A5A-A128-F386-C914DFCC60B4}"/>
              </a:ext>
            </a:extLst>
          </p:cNvPr>
          <p:cNvSpPr>
            <a:spLocks noGrp="1"/>
          </p:cNvSpPr>
          <p:nvPr>
            <p:ph type="ftr" sz="quarter" idx="11"/>
          </p:nvPr>
        </p:nvSpPr>
        <p:spPr/>
        <p:txBody>
          <a:bodyPr/>
          <a:lstStyle/>
          <a:p>
            <a:r>
              <a:rPr lang="nl-NL"/>
              <a:t>Coopkeur - Ontwikkelkeurmerk</a:t>
            </a:r>
          </a:p>
        </p:txBody>
      </p:sp>
    </p:spTree>
    <p:extLst>
      <p:ext uri="{BB962C8B-B14F-4D97-AF65-F5344CB8AC3E}">
        <p14:creationId xmlns:p14="http://schemas.microsoft.com/office/powerpoint/2010/main" val="243466397"/>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146</TotalTime>
  <Words>830</Words>
  <Application>Microsoft Office PowerPoint</Application>
  <PresentationFormat>Breedbeeld</PresentationFormat>
  <Paragraphs>113</Paragraphs>
  <Slides>16</Slides>
  <Notes>0</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16</vt:i4>
      </vt:variant>
    </vt:vector>
  </HeadingPairs>
  <TitlesOfParts>
    <vt:vector size="20" baseType="lpstr">
      <vt:lpstr>Aptos</vt:lpstr>
      <vt:lpstr>Aptos Display</vt:lpstr>
      <vt:lpstr>Arial</vt:lpstr>
      <vt:lpstr>Kantoorthema</vt:lpstr>
      <vt:lpstr>Wat moeten wij als Ondereenkap gaan regelen om het Coopkeur te verkrijgen?</vt:lpstr>
      <vt:lpstr>PowerPoint-presentatie</vt:lpstr>
      <vt:lpstr>Coopkeur</vt:lpstr>
      <vt:lpstr>Eisen waaraan voldaan moeten worden: </vt:lpstr>
      <vt:lpstr>Definities</vt:lpstr>
      <vt:lpstr>Uitgangspunt:  “7 coöperatieve principes”</vt:lpstr>
      <vt:lpstr>Opzet vervolg</vt:lpstr>
      <vt:lpstr>Basis: Visie</vt:lpstr>
      <vt:lpstr>Basis: Structuur - 1</vt:lpstr>
      <vt:lpstr>Basis: Structuur - 2</vt:lpstr>
      <vt:lpstr>Basis: Structuur - 3</vt:lpstr>
      <vt:lpstr>Uit Governance code woningcorporaties 2025</vt:lpstr>
      <vt:lpstr>Fase 2: Plan en Ontwikkelfase</vt:lpstr>
      <vt:lpstr>Wettelijke vereisten</vt:lpstr>
      <vt:lpstr>Ontwerp- en ontwikkelteam</vt:lpstr>
      <vt:lpstr>Businesscase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WMC Mulder</dc:creator>
  <cp:lastModifiedBy>WMC Mulder</cp:lastModifiedBy>
  <cp:revision>8</cp:revision>
  <dcterms:created xsi:type="dcterms:W3CDTF">2026-07-13T19:47:28Z</dcterms:created>
  <dcterms:modified xsi:type="dcterms:W3CDTF">2026-07-18T16:17:48Z</dcterms:modified>
</cp:coreProperties>
</file>